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36576000" cy="41549638"/>
  <p:notesSz cx="6858000" cy="9144000"/>
  <p:defaultTextStyle>
    <a:defPPr>
      <a:defRPr lang="en-US"/>
    </a:defPPr>
    <a:lvl1pPr marL="0" algn="l" defTabSz="3749954" rtl="0" eaLnBrk="1" latinLnBrk="0" hangingPunct="1">
      <a:defRPr sz="7382" kern="1200">
        <a:solidFill>
          <a:schemeClr val="tx1"/>
        </a:solidFill>
        <a:latin typeface="+mn-lt"/>
        <a:ea typeface="+mn-ea"/>
        <a:cs typeface="+mn-cs"/>
      </a:defRPr>
    </a:lvl1pPr>
    <a:lvl2pPr marL="1874977" algn="l" defTabSz="3749954" rtl="0" eaLnBrk="1" latinLnBrk="0" hangingPunct="1">
      <a:defRPr sz="7382" kern="1200">
        <a:solidFill>
          <a:schemeClr val="tx1"/>
        </a:solidFill>
        <a:latin typeface="+mn-lt"/>
        <a:ea typeface="+mn-ea"/>
        <a:cs typeface="+mn-cs"/>
      </a:defRPr>
    </a:lvl2pPr>
    <a:lvl3pPr marL="3749954" algn="l" defTabSz="3749954" rtl="0" eaLnBrk="1" latinLnBrk="0" hangingPunct="1">
      <a:defRPr sz="7382" kern="1200">
        <a:solidFill>
          <a:schemeClr val="tx1"/>
        </a:solidFill>
        <a:latin typeface="+mn-lt"/>
        <a:ea typeface="+mn-ea"/>
        <a:cs typeface="+mn-cs"/>
      </a:defRPr>
    </a:lvl3pPr>
    <a:lvl4pPr marL="5624932" algn="l" defTabSz="3749954" rtl="0" eaLnBrk="1" latinLnBrk="0" hangingPunct="1">
      <a:defRPr sz="7382" kern="1200">
        <a:solidFill>
          <a:schemeClr val="tx1"/>
        </a:solidFill>
        <a:latin typeface="+mn-lt"/>
        <a:ea typeface="+mn-ea"/>
        <a:cs typeface="+mn-cs"/>
      </a:defRPr>
    </a:lvl4pPr>
    <a:lvl5pPr marL="7499909" algn="l" defTabSz="3749954" rtl="0" eaLnBrk="1" latinLnBrk="0" hangingPunct="1">
      <a:defRPr sz="7382" kern="1200">
        <a:solidFill>
          <a:schemeClr val="tx1"/>
        </a:solidFill>
        <a:latin typeface="+mn-lt"/>
        <a:ea typeface="+mn-ea"/>
        <a:cs typeface="+mn-cs"/>
      </a:defRPr>
    </a:lvl5pPr>
    <a:lvl6pPr marL="9374886" algn="l" defTabSz="3749954" rtl="0" eaLnBrk="1" latinLnBrk="0" hangingPunct="1">
      <a:defRPr sz="7382" kern="1200">
        <a:solidFill>
          <a:schemeClr val="tx1"/>
        </a:solidFill>
        <a:latin typeface="+mn-lt"/>
        <a:ea typeface="+mn-ea"/>
        <a:cs typeface="+mn-cs"/>
      </a:defRPr>
    </a:lvl6pPr>
    <a:lvl7pPr marL="11249863" algn="l" defTabSz="3749954" rtl="0" eaLnBrk="1" latinLnBrk="0" hangingPunct="1">
      <a:defRPr sz="7382" kern="1200">
        <a:solidFill>
          <a:schemeClr val="tx1"/>
        </a:solidFill>
        <a:latin typeface="+mn-lt"/>
        <a:ea typeface="+mn-ea"/>
        <a:cs typeface="+mn-cs"/>
      </a:defRPr>
    </a:lvl7pPr>
    <a:lvl8pPr marL="13124840" algn="l" defTabSz="3749954" rtl="0" eaLnBrk="1" latinLnBrk="0" hangingPunct="1">
      <a:defRPr sz="7382" kern="1200">
        <a:solidFill>
          <a:schemeClr val="tx1"/>
        </a:solidFill>
        <a:latin typeface="+mn-lt"/>
        <a:ea typeface="+mn-ea"/>
        <a:cs typeface="+mn-cs"/>
      </a:defRPr>
    </a:lvl8pPr>
    <a:lvl9pPr marL="14999818" algn="l" defTabSz="3749954" rtl="0" eaLnBrk="1" latinLnBrk="0" hangingPunct="1">
      <a:defRPr sz="738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086">
          <p15:clr>
            <a:srgbClr val="A4A3A4"/>
          </p15:clr>
        </p15:guide>
        <p15:guide id="2" pos="1152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atie Ziemer" initials="" lastIdx="13" clrIdx="0"/>
  <p:cmAuthor id="1" name="Microsoft Office User" initials="Office" lastIdx="1" clrIdx="1">
    <p:extLst/>
  </p:cmAuthor>
  <p:cmAuthor id="2" name="VAL" initials="MOU" lastIdx="1" clrIdx="2">
    <p:extLst/>
  </p:cmAuthor>
  <p:cmAuthor id="3" name="VAL" initials="MOU [2]" lastIdx="1"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DA0CC"/>
    <a:srgbClr val="64C0A2"/>
    <a:srgbClr val="F98D62"/>
    <a:srgbClr val="881D3F"/>
    <a:srgbClr val="043268"/>
    <a:srgbClr val="620700"/>
    <a:srgbClr val="1E6600"/>
    <a:srgbClr val="062D66"/>
    <a:srgbClr val="5A0600"/>
    <a:srgbClr val="5E89B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83" autoAdjust="0"/>
    <p:restoredTop sz="93120" autoAdjust="0"/>
  </p:normalViewPr>
  <p:slideViewPr>
    <p:cSldViewPr snapToGrid="0" snapToObjects="1">
      <p:cViewPr>
        <p:scale>
          <a:sx n="30" d="100"/>
          <a:sy n="30" d="100"/>
        </p:scale>
        <p:origin x="3656" y="184"/>
      </p:cViewPr>
      <p:guideLst>
        <p:guide orient="horz" pos="13086"/>
        <p:guide pos="11520"/>
      </p:guideLst>
    </p:cSldViewPr>
  </p:slideViewPr>
  <p:outlineViewPr>
    <p:cViewPr>
      <p:scale>
        <a:sx n="33" d="100"/>
        <a:sy n="33" d="100"/>
      </p:scale>
      <p:origin x="0" y="0"/>
    </p:cViewPr>
    <p:sldLst>
      <p:sld r:id="rId1" collapse="1"/>
    </p:sldLst>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16-07-22T06:22:57.093" idx="1">
    <p:pos x="21814" y="14795"/>
    <p:text>The lines need to be changed:</p:text>
    <p:extLst>
      <p:ext uri="{C676402C-5697-4E1C-873F-D02D1690AC5C}">
        <p15:threadingInfo xmlns:p15="http://schemas.microsoft.com/office/powerpoint/2012/main" timeZoneBias="240"/>
      </p:ext>
    </p:extLst>
  </p:cm>
</p:cmLst>
</file>

<file path=ppt/media/image1.jpeg>
</file>

<file path=ppt/media/image10.tiff>
</file>

<file path=ppt/media/image11.tiff>
</file>

<file path=ppt/media/image12.tiff>
</file>

<file path=ppt/media/image13.tiff>
</file>

<file path=ppt/media/image14.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3C1B05-12B7-4C75-81EA-F91C39A002BC}" type="datetimeFigureOut">
              <a:rPr lang="en-US" smtClean="0"/>
              <a:t>8/23/16</a:t>
            </a:fld>
            <a:endParaRPr lang="en-US"/>
          </a:p>
        </p:txBody>
      </p:sp>
      <p:sp>
        <p:nvSpPr>
          <p:cNvPr id="4" name="Slide Image Placeholder 3"/>
          <p:cNvSpPr>
            <a:spLocks noGrp="1" noRot="1" noChangeAspect="1"/>
          </p:cNvSpPr>
          <p:nvPr>
            <p:ph type="sldImg" idx="2"/>
          </p:nvPr>
        </p:nvSpPr>
        <p:spPr>
          <a:xfrm>
            <a:off x="2070100" y="1143000"/>
            <a:ext cx="2717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4E3457-A5D6-4C13-810A-6EC39139AF48}" type="slidenum">
              <a:rPr lang="en-US" smtClean="0"/>
              <a:t>‹#›</a:t>
            </a:fld>
            <a:endParaRPr lang="en-US"/>
          </a:p>
        </p:txBody>
      </p:sp>
    </p:spTree>
    <p:extLst>
      <p:ext uri="{BB962C8B-B14F-4D97-AF65-F5344CB8AC3E}">
        <p14:creationId xmlns:p14="http://schemas.microsoft.com/office/powerpoint/2010/main" val="1054204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 file:///C:/Users/Emily/Google%20Drive/2016%20Summer%20Projects%20for%20SDAL%20Fellows/SLDS/College%20and%20Career%20Ready/%20Literature/college_readiness_sg_unified_strategy.pdf</a:t>
            </a:r>
          </a:p>
          <a:p>
            <a:endParaRPr lang="en-US" dirty="0" smtClean="0"/>
          </a:p>
          <a:p>
            <a:r>
              <a:rPr lang="en-US" dirty="0" smtClean="0"/>
              <a:t>[2]</a:t>
            </a:r>
          </a:p>
          <a:p>
            <a:r>
              <a:rPr lang="en-US" dirty="0" smtClean="0"/>
              <a:t>http://</a:t>
            </a:r>
            <a:r>
              <a:rPr lang="en-US" dirty="0" err="1" smtClean="0"/>
              <a:t>education.ky.gov</a:t>
            </a:r>
            <a:r>
              <a:rPr lang="en-US" dirty="0" smtClean="0"/>
              <a:t>/educational/CCR/Pages/</a:t>
            </a:r>
            <a:r>
              <a:rPr lang="en-US" dirty="0" err="1" smtClean="0"/>
              <a:t>default.aspx</a:t>
            </a:r>
            <a:endParaRPr lang="en-US" dirty="0" smtClean="0"/>
          </a:p>
          <a:p>
            <a:endParaRPr lang="en-US" dirty="0" smtClean="0"/>
          </a:p>
          <a:p>
            <a:r>
              <a:rPr lang="en-US" dirty="0" smtClean="0"/>
              <a:t>[3] ACT Profile</a:t>
            </a:r>
            <a:r>
              <a:rPr lang="en-US" baseline="0" dirty="0" smtClean="0"/>
              <a:t> Report-National</a:t>
            </a:r>
          </a:p>
          <a:p>
            <a:endParaRPr lang="en-US" baseline="0" dirty="0" smtClean="0"/>
          </a:p>
          <a:p>
            <a:r>
              <a:rPr lang="en-US" baseline="0" dirty="0" smtClean="0"/>
              <a:t>[4] Are High School Graduates Prepared for College and Work?</a:t>
            </a:r>
          </a:p>
          <a:p>
            <a:endParaRPr lang="en-US" baseline="0" dirty="0" smtClean="0"/>
          </a:p>
          <a:p>
            <a:r>
              <a:rPr lang="en-US" baseline="0" dirty="0" smtClean="0"/>
              <a:t>[5]Assessing College Readiness: Should We Be Satisfied with ACT or Other Thresholds Scores?</a:t>
            </a:r>
          </a:p>
          <a:p>
            <a:endParaRPr lang="en-US" baseline="0" dirty="0" smtClean="0"/>
          </a:p>
          <a:p>
            <a:r>
              <a:rPr lang="en-US" baseline="0" dirty="0" smtClean="0"/>
              <a:t>[6] What is College and Career Readiness?</a:t>
            </a:r>
          </a:p>
          <a:p>
            <a:endParaRPr lang="en-US" baseline="0" dirty="0" smtClean="0"/>
          </a:p>
          <a:p>
            <a:r>
              <a:rPr lang="en-US" baseline="0" dirty="0" smtClean="0"/>
              <a:t>[7] Toward College and Career Readiness: How Different Models Produce Similar Short-Term Outcomes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BE4E3457-A5D6-4C13-810A-6EC39139AF48}" type="slidenum">
              <a:rPr lang="en-US" smtClean="0"/>
              <a:t>1</a:t>
            </a:fld>
            <a:endParaRPr lang="en-US"/>
          </a:p>
        </p:txBody>
      </p:sp>
    </p:spTree>
    <p:extLst>
      <p:ext uri="{BB962C8B-B14F-4D97-AF65-F5344CB8AC3E}">
        <p14:creationId xmlns:p14="http://schemas.microsoft.com/office/powerpoint/2010/main" val="2739331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6799909"/>
            <a:ext cx="31089600" cy="14465430"/>
          </a:xfrm>
        </p:spPr>
        <p:txBody>
          <a:bodyPr anchor="b"/>
          <a:lstStyle>
            <a:lvl1pPr algn="ctr">
              <a:defRPr sz="24000"/>
            </a:lvl1pPr>
          </a:lstStyle>
          <a:p>
            <a:r>
              <a:rPr lang="en-US" smtClean="0"/>
              <a:t>Click to edit Master title style</a:t>
            </a:r>
            <a:endParaRPr lang="en-US" dirty="0"/>
          </a:p>
        </p:txBody>
      </p:sp>
      <p:sp>
        <p:nvSpPr>
          <p:cNvPr id="3" name="Subtitle 2"/>
          <p:cNvSpPr>
            <a:spLocks noGrp="1"/>
          </p:cNvSpPr>
          <p:nvPr>
            <p:ph type="subTitle" idx="1"/>
          </p:nvPr>
        </p:nvSpPr>
        <p:spPr>
          <a:xfrm>
            <a:off x="4572000" y="21823181"/>
            <a:ext cx="27432000" cy="10031542"/>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442273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1690270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2212133"/>
            <a:ext cx="7886700" cy="352113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14602" y="2212133"/>
            <a:ext cx="23202900" cy="3521139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1461148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846938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10358568"/>
            <a:ext cx="31546800" cy="17283492"/>
          </a:xfrm>
        </p:spPr>
        <p:txBody>
          <a:bodyPr anchor="b"/>
          <a:lstStyle>
            <a:lvl1pPr>
              <a:defRPr sz="24000"/>
            </a:lvl1pPr>
          </a:lstStyle>
          <a:p>
            <a:r>
              <a:rPr lang="en-US" smtClean="0"/>
              <a:t>Click to edit Master title style</a:t>
            </a:r>
            <a:endParaRPr lang="en-US" dirty="0"/>
          </a:p>
        </p:txBody>
      </p:sp>
      <p:sp>
        <p:nvSpPr>
          <p:cNvPr id="3" name="Text Placeholder 2"/>
          <p:cNvSpPr>
            <a:spLocks noGrp="1"/>
          </p:cNvSpPr>
          <p:nvPr>
            <p:ph type="body" idx="1"/>
          </p:nvPr>
        </p:nvSpPr>
        <p:spPr>
          <a:xfrm>
            <a:off x="2495552" y="27805569"/>
            <a:ext cx="31546800" cy="9088980"/>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969320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14600" y="11060667"/>
            <a:ext cx="15544800" cy="2636286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8516600" y="11060667"/>
            <a:ext cx="15544800" cy="2636286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99D1B2C-7FEC-A643-940A-7934DC981F4F}" type="datetimeFigureOut">
              <a:rPr lang="en-US" smtClean="0"/>
              <a:t>8/23/16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552579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2212143"/>
            <a:ext cx="31546800" cy="803100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519368" y="10185435"/>
            <a:ext cx="15473360" cy="4991724"/>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4" name="Content Placeholder 3"/>
          <p:cNvSpPr>
            <a:spLocks noGrp="1"/>
          </p:cNvSpPr>
          <p:nvPr>
            <p:ph sz="half" idx="2"/>
          </p:nvPr>
        </p:nvSpPr>
        <p:spPr>
          <a:xfrm>
            <a:off x="2519368" y="15177160"/>
            <a:ext cx="15473360" cy="223233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8516602" y="10185435"/>
            <a:ext cx="15549564" cy="4991724"/>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6" name="Content Placeholder 5"/>
          <p:cNvSpPr>
            <a:spLocks noGrp="1"/>
          </p:cNvSpPr>
          <p:nvPr>
            <p:ph sz="quarter" idx="4"/>
          </p:nvPr>
        </p:nvSpPr>
        <p:spPr>
          <a:xfrm>
            <a:off x="18516602" y="15177160"/>
            <a:ext cx="15549564" cy="223233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99D1B2C-7FEC-A643-940A-7934DC981F4F}" type="datetimeFigureOut">
              <a:rPr lang="en-US" smtClean="0"/>
              <a:t>8/23/16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1486215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99D1B2C-7FEC-A643-940A-7934DC981F4F}" type="datetimeFigureOut">
              <a:rPr lang="en-US" smtClean="0"/>
              <a:t>8/23/16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14439968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9D1B2C-7FEC-A643-940A-7934DC981F4F}" type="datetimeFigureOut">
              <a:rPr lang="en-US" smtClean="0"/>
              <a:t>8/23/16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542144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2769976"/>
            <a:ext cx="11796712" cy="9694916"/>
          </a:xfrm>
        </p:spPr>
        <p:txBody>
          <a:bodyPr anchor="b"/>
          <a:lstStyle>
            <a:lvl1pPr>
              <a:defRPr sz="12800"/>
            </a:lvl1pPr>
          </a:lstStyle>
          <a:p>
            <a:r>
              <a:rPr lang="en-US" smtClean="0"/>
              <a:t>Click to edit Master title style</a:t>
            </a:r>
            <a:endParaRPr lang="en-US" dirty="0"/>
          </a:p>
        </p:txBody>
      </p:sp>
      <p:sp>
        <p:nvSpPr>
          <p:cNvPr id="3" name="Content Placeholder 2"/>
          <p:cNvSpPr>
            <a:spLocks noGrp="1"/>
          </p:cNvSpPr>
          <p:nvPr>
            <p:ph idx="1"/>
          </p:nvPr>
        </p:nvSpPr>
        <p:spPr>
          <a:xfrm>
            <a:off x="15549564" y="5982388"/>
            <a:ext cx="18516600" cy="29527173"/>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19364" y="12464892"/>
            <a:ext cx="11796712" cy="23092753"/>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9D1B2C-7FEC-A643-940A-7934DC981F4F}" type="datetimeFigureOut">
              <a:rPr lang="en-US" smtClean="0"/>
              <a:t>8/23/16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53060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2769976"/>
            <a:ext cx="11796712" cy="9694916"/>
          </a:xfrm>
        </p:spPr>
        <p:txBody>
          <a:bodyPr anchor="b"/>
          <a:lstStyle>
            <a:lvl1pPr>
              <a:defRPr sz="1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549564" y="5982388"/>
            <a:ext cx="18516600" cy="29527173"/>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19364" y="12464892"/>
            <a:ext cx="11796712" cy="23092753"/>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9D1B2C-7FEC-A643-940A-7934DC981F4F}" type="datetimeFigureOut">
              <a:rPr lang="en-US" smtClean="0"/>
              <a:t>8/23/16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57980743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2212143"/>
            <a:ext cx="31546800" cy="8031009"/>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14600" y="11060667"/>
            <a:ext cx="31546800" cy="2636286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514600" y="38510368"/>
            <a:ext cx="8229600" cy="2212134"/>
          </a:xfrm>
          <a:prstGeom prst="rect">
            <a:avLst/>
          </a:prstGeom>
        </p:spPr>
        <p:txBody>
          <a:bodyPr vert="horz" lIns="91440" tIns="45720" rIns="91440" bIns="45720" rtlCol="0" anchor="ctr"/>
          <a:lstStyle>
            <a:lvl1pPr algn="l">
              <a:defRPr sz="4800">
                <a:solidFill>
                  <a:schemeClr val="tx1">
                    <a:tint val="75000"/>
                  </a:schemeClr>
                </a:solidFill>
              </a:defRPr>
            </a:lvl1pPr>
          </a:lstStyle>
          <a:p>
            <a:fld id="{D99D1B2C-7FEC-A643-940A-7934DC981F4F}" type="datetimeFigureOut">
              <a:rPr lang="en-US" smtClean="0"/>
              <a:t>8/23/16</a:t>
            </a:fld>
            <a:endParaRPr lang="en-US"/>
          </a:p>
        </p:txBody>
      </p:sp>
      <p:sp>
        <p:nvSpPr>
          <p:cNvPr id="5" name="Footer Placeholder 4"/>
          <p:cNvSpPr>
            <a:spLocks noGrp="1"/>
          </p:cNvSpPr>
          <p:nvPr>
            <p:ph type="ftr" sz="quarter" idx="3"/>
          </p:nvPr>
        </p:nvSpPr>
        <p:spPr>
          <a:xfrm>
            <a:off x="12115800" y="38510368"/>
            <a:ext cx="12344400" cy="2212134"/>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38510368"/>
            <a:ext cx="8229600" cy="2212134"/>
          </a:xfrm>
          <a:prstGeom prst="rect">
            <a:avLst/>
          </a:prstGeom>
        </p:spPr>
        <p:txBody>
          <a:bodyPr vert="horz" lIns="91440" tIns="45720" rIns="91440" bIns="45720" rtlCol="0" anchor="ctr"/>
          <a:lstStyle>
            <a:lvl1pPr algn="r">
              <a:defRPr sz="4800">
                <a:solidFill>
                  <a:schemeClr val="tx1">
                    <a:tint val="75000"/>
                  </a:schemeClr>
                </a:solidFill>
              </a:defRPr>
            </a:lvl1pPr>
          </a:lstStyle>
          <a:p>
            <a:fld id="{692FF19A-555B-134D-AEFE-81A7C1130558}" type="slidenum">
              <a:rPr lang="en-US" smtClean="0"/>
              <a:t>‹#›</a:t>
            </a:fld>
            <a:endParaRPr lang="en-US"/>
          </a:p>
        </p:txBody>
      </p:sp>
    </p:spTree>
    <p:extLst>
      <p:ext uri="{BB962C8B-B14F-4D97-AF65-F5344CB8AC3E}">
        <p14:creationId xmlns:p14="http://schemas.microsoft.com/office/powerpoint/2010/main" val="16751325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tiff"/><Relationship Id="rId12" Type="http://schemas.openxmlformats.org/officeDocument/2006/relationships/image" Target="../media/image10.tiff"/><Relationship Id="rId13" Type="http://schemas.openxmlformats.org/officeDocument/2006/relationships/image" Target="../media/image11.tiff"/><Relationship Id="rId14" Type="http://schemas.openxmlformats.org/officeDocument/2006/relationships/image" Target="../media/image12.tiff"/><Relationship Id="rId15" Type="http://schemas.openxmlformats.org/officeDocument/2006/relationships/image" Target="../media/image13.tiff"/><Relationship Id="rId16" Type="http://schemas.openxmlformats.org/officeDocument/2006/relationships/hyperlink" Target="http://education.ky.gov/educational/CCR/Pages/default.aspx" TargetMode="External"/><Relationship Id="rId17" Type="http://schemas.openxmlformats.org/officeDocument/2006/relationships/image" Target="../media/image14.png"/><Relationship Id="rId18" Type="http://schemas.openxmlformats.org/officeDocument/2006/relationships/comments" Target="../comments/comment1.xml"/><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7" Type="http://schemas.openxmlformats.org/officeDocument/2006/relationships/image" Target="../media/image5.emf"/><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57"/>
            <a:ext cx="36576000" cy="4155439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9623" y="957385"/>
            <a:ext cx="8712200" cy="353060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88223" y="39039800"/>
            <a:ext cx="5715000" cy="1854200"/>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63969" y="14167957"/>
            <a:ext cx="32637046" cy="1885638"/>
          </a:xfrm>
          <a:prstGeom prst="rect">
            <a:avLst/>
          </a:prstGeom>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63969" y="6612505"/>
            <a:ext cx="15495932" cy="1866671"/>
          </a:xfrm>
          <a:prstGeom prst="rect">
            <a:avLst/>
          </a:prstGeom>
        </p:spPr>
      </p:pic>
      <p:sp>
        <p:nvSpPr>
          <p:cNvPr id="12" name="TextBox 11"/>
          <p:cNvSpPr txBox="1"/>
          <p:nvPr/>
        </p:nvSpPr>
        <p:spPr>
          <a:xfrm>
            <a:off x="11146970" y="515100"/>
            <a:ext cx="24057429" cy="3170099"/>
          </a:xfrm>
          <a:prstGeom prst="rect">
            <a:avLst/>
          </a:prstGeom>
          <a:noFill/>
        </p:spPr>
        <p:txBody>
          <a:bodyPr wrap="square" rtlCol="0">
            <a:spAutoFit/>
          </a:bodyPr>
          <a:lstStyle/>
          <a:p>
            <a:r>
              <a:rPr lang="en-US" sz="20000" dirty="0" smtClean="0">
                <a:latin typeface="Blanch Caps" charset="0"/>
                <a:ea typeface="Blanch Caps" charset="0"/>
                <a:cs typeface="Blanch Caps" charset="0"/>
              </a:rPr>
              <a:t>Assessing the Influence </a:t>
            </a:r>
            <a:r>
              <a:rPr lang="en-US" sz="20000" smtClean="0">
                <a:latin typeface="Blanch Caps" charset="0"/>
                <a:ea typeface="Blanch Caps" charset="0"/>
                <a:cs typeface="Blanch Caps" charset="0"/>
              </a:rPr>
              <a:t>of Career</a:t>
            </a:r>
            <a:endParaRPr lang="en-US" sz="20000" dirty="0">
              <a:latin typeface="Blanch Caps" charset="0"/>
              <a:ea typeface="Blanch Caps" charset="0"/>
              <a:cs typeface="Blanch Caps" charset="0"/>
            </a:endParaRPr>
          </a:p>
        </p:txBody>
      </p:sp>
      <p:sp>
        <p:nvSpPr>
          <p:cNvPr id="13" name="TextBox 12"/>
          <p:cNvSpPr txBox="1"/>
          <p:nvPr/>
        </p:nvSpPr>
        <p:spPr>
          <a:xfrm>
            <a:off x="3383648" y="14031642"/>
            <a:ext cx="30224561"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Direct Evaluation of the Policy</a:t>
            </a:r>
            <a:endParaRPr lang="en-US" sz="6500" dirty="0">
              <a:latin typeface="Raleway Medium" charset="0"/>
              <a:ea typeface="Raleway Medium" charset="0"/>
              <a:cs typeface="Raleway Medium" charset="0"/>
            </a:endParaRPr>
          </a:p>
        </p:txBody>
      </p:sp>
      <p:sp>
        <p:nvSpPr>
          <p:cNvPr id="20" name="TextBox 19"/>
          <p:cNvSpPr txBox="1"/>
          <p:nvPr/>
        </p:nvSpPr>
        <p:spPr>
          <a:xfrm>
            <a:off x="3433164" y="7631754"/>
            <a:ext cx="13229236" cy="6324808"/>
          </a:xfrm>
          <a:prstGeom prst="rect">
            <a:avLst/>
          </a:prstGeom>
          <a:noFill/>
        </p:spPr>
        <p:txBody>
          <a:bodyPr wrap="square" rtlCol="0">
            <a:spAutoFit/>
          </a:bodyPr>
          <a:lstStyle/>
          <a:p>
            <a:pPr algn="just"/>
            <a:r>
              <a:rPr lang="en-US" sz="3000" b="1" dirty="0" smtClean="0">
                <a:solidFill>
                  <a:srgbClr val="881D3F"/>
                </a:solidFill>
                <a:latin typeface="Trebuchet MS" charset="0"/>
                <a:ea typeface="Trebuchet MS" charset="0"/>
                <a:cs typeface="Trebuchet MS" charset="0"/>
              </a:rPr>
              <a:t>2009 Senate Bill 1 </a:t>
            </a:r>
          </a:p>
          <a:p>
            <a:pPr algn="just">
              <a:spcAft>
                <a:spcPts val="600"/>
              </a:spcAft>
            </a:pPr>
            <a:r>
              <a:rPr lang="en-US" sz="3000" dirty="0" smtClean="0">
                <a:latin typeface="Trebuchet MS" charset="0"/>
                <a:ea typeface="Trebuchet MS" charset="0"/>
                <a:cs typeface="Trebuchet MS" charset="0"/>
              </a:rPr>
              <a:t>The Kentucky Senate Bill 1 was passed to address the</a:t>
            </a:r>
            <a:r>
              <a:rPr lang="en-US" sz="3000" dirty="0" smtClean="0">
                <a:solidFill>
                  <a:srgbClr val="5E89B4"/>
                </a:solidFill>
                <a:latin typeface="Trebuchet MS" charset="0"/>
                <a:ea typeface="Trebuchet MS" charset="0"/>
                <a:cs typeface="Trebuchet MS" charset="0"/>
              </a:rPr>
              <a:t> </a:t>
            </a:r>
            <a:r>
              <a:rPr lang="en-US" sz="3000" dirty="0" smtClean="0">
                <a:latin typeface="Trebuchet MS" charset="0"/>
                <a:ea typeface="Trebuchet MS" charset="0"/>
                <a:cs typeface="Trebuchet MS" charset="0"/>
              </a:rPr>
              <a:t>high</a:t>
            </a:r>
            <a:r>
              <a:rPr lang="en-US" sz="3000" dirty="0" smtClean="0">
                <a:solidFill>
                  <a:srgbClr val="5E89B4"/>
                </a:solidFill>
                <a:latin typeface="Trebuchet MS" charset="0"/>
                <a:ea typeface="Trebuchet MS" charset="0"/>
                <a:cs typeface="Trebuchet MS" charset="0"/>
              </a:rPr>
              <a:t> </a:t>
            </a:r>
            <a:r>
              <a:rPr lang="en-US" sz="3000" dirty="0" smtClean="0">
                <a:latin typeface="Trebuchet MS" charset="0"/>
                <a:ea typeface="Trebuchet MS" charset="0"/>
                <a:cs typeface="Trebuchet MS" charset="0"/>
              </a:rPr>
              <a:t>rate of students enrolled in remedial courses during their first year of college.</a:t>
            </a:r>
            <a:r>
              <a:rPr lang="en-US" sz="3000" baseline="30000" dirty="0" smtClean="0">
                <a:latin typeface="Trebuchet MS" charset="0"/>
                <a:ea typeface="Trebuchet MS" charset="0"/>
                <a:cs typeface="Trebuchet MS" charset="0"/>
              </a:rPr>
              <a:t>[1]</a:t>
            </a:r>
            <a:r>
              <a:rPr lang="en-US" sz="3000" dirty="0" smtClean="0">
                <a:latin typeface="Trebuchet MS" charset="0"/>
                <a:ea typeface="Trebuchet MS" charset="0"/>
                <a:cs typeface="Trebuchet MS" charset="0"/>
              </a:rPr>
              <a:t> This bill created two benchmarks as a solution:</a:t>
            </a:r>
          </a:p>
          <a:p>
            <a:pPr marL="719138" lvl="1" indent="-508000" algn="just">
              <a:spcAft>
                <a:spcPts val="600"/>
              </a:spcAft>
              <a:buFont typeface="Arial" panose="020B0604020202020204" pitchFamily="34" charset="0"/>
              <a:buChar char="•"/>
            </a:pPr>
            <a:r>
              <a:rPr lang="en-US" sz="3000" b="1" dirty="0" smtClean="0">
                <a:latin typeface="Trebuchet MS" charset="0"/>
                <a:ea typeface="Trebuchet MS" charset="0"/>
                <a:cs typeface="Trebuchet MS" charset="0"/>
              </a:rPr>
              <a:t>College Readiness</a:t>
            </a:r>
            <a:r>
              <a:rPr lang="en-US" sz="3000" dirty="0" smtClean="0">
                <a:latin typeface="Trebuchet MS" charset="0"/>
                <a:ea typeface="Trebuchet MS" charset="0"/>
                <a:cs typeface="Trebuchet MS" charset="0"/>
              </a:rPr>
              <a:t>: meeting benchmarks on either the ACT, COMPASS, or KYOTE (college placement tests) indicating that they do not require placement in remedial college courses for Math, English, and Reading.</a:t>
            </a:r>
            <a:r>
              <a:rPr lang="en-US" sz="3000" baseline="30000" dirty="0" smtClean="0">
                <a:latin typeface="Trebuchet MS" charset="0"/>
                <a:ea typeface="Trebuchet MS" charset="0"/>
                <a:cs typeface="Trebuchet MS" charset="0"/>
              </a:rPr>
              <a:t>[2]</a:t>
            </a:r>
            <a:endParaRPr lang="en-US" sz="3000" dirty="0" smtClean="0">
              <a:latin typeface="Trebuchet MS" charset="0"/>
              <a:ea typeface="Trebuchet MS" charset="0"/>
              <a:cs typeface="Trebuchet MS" charset="0"/>
            </a:endParaRPr>
          </a:p>
          <a:p>
            <a:pPr marL="719138" lvl="1" indent="-508000" algn="just">
              <a:spcAft>
                <a:spcPts val="600"/>
              </a:spcAft>
              <a:buFont typeface="Arial" panose="020B0604020202020204" pitchFamily="34" charset="0"/>
              <a:buChar char="•"/>
            </a:pPr>
            <a:r>
              <a:rPr lang="en-US" sz="3000" b="1" dirty="0" smtClean="0">
                <a:latin typeface="Trebuchet MS" charset="0"/>
                <a:ea typeface="Trebuchet MS" charset="0"/>
                <a:cs typeface="Trebuchet MS" charset="0"/>
              </a:rPr>
              <a:t>Career Readiness</a:t>
            </a:r>
            <a:r>
              <a:rPr lang="en-US" sz="3000" dirty="0" smtClean="0">
                <a:latin typeface="Trebuchet MS" charset="0"/>
                <a:ea typeface="Trebuchet MS" charset="0"/>
                <a:cs typeface="Trebuchet MS" charset="0"/>
              </a:rPr>
              <a:t>: certification in an industry or testing above certain benchmarks on </a:t>
            </a:r>
            <a:r>
              <a:rPr lang="en-US" sz="3000" dirty="0" err="1" smtClean="0">
                <a:latin typeface="Trebuchet MS" charset="0"/>
                <a:ea typeface="Trebuchet MS" charset="0"/>
                <a:cs typeface="Trebuchet MS" charset="0"/>
              </a:rPr>
              <a:t>WorkKeys</a:t>
            </a:r>
            <a:r>
              <a:rPr lang="en-US" sz="3000" dirty="0" smtClean="0">
                <a:latin typeface="Trebuchet MS" charset="0"/>
                <a:ea typeface="Trebuchet MS" charset="0"/>
                <a:cs typeface="Trebuchet MS" charset="0"/>
              </a:rPr>
              <a:t> or ASVAB and KOSSA, in addition to completing coursework in Career and Technical Education curriculum.</a:t>
            </a:r>
            <a:r>
              <a:rPr lang="en-US" sz="3000" baseline="30000" dirty="0" smtClean="0">
                <a:latin typeface="Trebuchet MS" charset="0"/>
                <a:ea typeface="Trebuchet MS" charset="0"/>
                <a:cs typeface="Trebuchet MS" charset="0"/>
              </a:rPr>
              <a:t>[2]</a:t>
            </a:r>
          </a:p>
          <a:p>
            <a:pPr marL="211138" lvl="1" algn="just">
              <a:spcAft>
                <a:spcPts val="600"/>
              </a:spcAft>
            </a:pPr>
            <a:r>
              <a:rPr lang="en-US" sz="3000" dirty="0" smtClean="0">
                <a:latin typeface="Trebuchet MS" charset="0"/>
                <a:ea typeface="Trebuchet MS" charset="0"/>
                <a:cs typeface="Trebuchet MS" charset="0"/>
              </a:rPr>
              <a:t>While these benchmarks were </a:t>
            </a:r>
            <a:r>
              <a:rPr lang="en-US" sz="3000" dirty="0" smtClean="0">
                <a:solidFill>
                  <a:srgbClr val="000000"/>
                </a:solidFill>
                <a:latin typeface="Trebuchet MS" charset="0"/>
                <a:ea typeface="Trebuchet MS" charset="0"/>
                <a:cs typeface="Trebuchet MS" charset="0"/>
              </a:rPr>
              <a:t>introduced in 2009, they </a:t>
            </a:r>
            <a:r>
              <a:rPr lang="en-US" sz="3000" dirty="0" smtClean="0">
                <a:latin typeface="Trebuchet MS" charset="0"/>
                <a:ea typeface="Trebuchet MS" charset="0"/>
                <a:cs typeface="Trebuchet MS" charset="0"/>
              </a:rPr>
              <a:t>were not tracked until the graduating class of 2012.</a:t>
            </a:r>
            <a:endParaRPr lang="en-US" sz="3000" dirty="0">
              <a:latin typeface="Trebuchet MS" charset="0"/>
              <a:ea typeface="Trebuchet MS" charset="0"/>
              <a:cs typeface="Trebuchet MS" charset="0"/>
            </a:endParaRPr>
          </a:p>
        </p:txBody>
      </p:sp>
      <p:sp>
        <p:nvSpPr>
          <p:cNvPr id="27" name="TextBox 26"/>
          <p:cNvSpPr txBox="1"/>
          <p:nvPr/>
        </p:nvSpPr>
        <p:spPr>
          <a:xfrm>
            <a:off x="3433164" y="6396220"/>
            <a:ext cx="13035794"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Introduction to Kentucky’s Policy</a:t>
            </a:r>
            <a:endParaRPr lang="en-US" sz="6500" dirty="0">
              <a:latin typeface="Raleway Medium" charset="0"/>
              <a:ea typeface="Raleway Medium" charset="0"/>
              <a:cs typeface="Raleway Medium" charset="0"/>
            </a:endParaRPr>
          </a:p>
        </p:txBody>
      </p:sp>
      <p:pic>
        <p:nvPicPr>
          <p:cNvPr id="28" name="Picture 2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132247" y="6612505"/>
            <a:ext cx="15495932" cy="1866671"/>
          </a:xfrm>
          <a:prstGeom prst="rect">
            <a:avLst/>
          </a:prstGeom>
        </p:spPr>
      </p:pic>
      <p:sp>
        <p:nvSpPr>
          <p:cNvPr id="29" name="TextBox 28"/>
          <p:cNvSpPr txBox="1"/>
          <p:nvPr/>
        </p:nvSpPr>
        <p:spPr>
          <a:xfrm>
            <a:off x="20701442" y="6417584"/>
            <a:ext cx="13035794"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Overview of the Literature</a:t>
            </a:r>
            <a:endParaRPr lang="en-US" sz="6500" dirty="0">
              <a:latin typeface="Raleway Medium" charset="0"/>
              <a:ea typeface="Raleway Medium" charset="0"/>
              <a:cs typeface="Raleway Medium" charset="0"/>
            </a:endParaRPr>
          </a:p>
        </p:txBody>
      </p:sp>
      <p:sp>
        <p:nvSpPr>
          <p:cNvPr id="34" name="TextBox 33"/>
          <p:cNvSpPr txBox="1"/>
          <p:nvPr/>
        </p:nvSpPr>
        <p:spPr>
          <a:xfrm>
            <a:off x="27749101" y="39409416"/>
            <a:ext cx="7455299" cy="461665"/>
          </a:xfrm>
          <a:prstGeom prst="rect">
            <a:avLst/>
          </a:prstGeom>
          <a:noFill/>
        </p:spPr>
        <p:txBody>
          <a:bodyPr wrap="square" rtlCol="0">
            <a:spAutoFit/>
          </a:bodyPr>
          <a:lstStyle/>
          <a:p>
            <a:pPr algn="r"/>
            <a:r>
              <a:rPr lang="en-US" sz="2400" dirty="0" err="1" smtClean="0">
                <a:solidFill>
                  <a:schemeClr val="bg2">
                    <a:lumMod val="50000"/>
                  </a:schemeClr>
                </a:solidFill>
                <a:latin typeface="Raleway Medium" charset="0"/>
                <a:ea typeface="Raleway Medium" charset="0"/>
                <a:cs typeface="Raleway Medium" charset="0"/>
              </a:rPr>
              <a:t>bi.vt.edu</a:t>
            </a:r>
            <a:r>
              <a:rPr lang="en-US" sz="2400" dirty="0" smtClean="0">
                <a:solidFill>
                  <a:schemeClr val="bg2">
                    <a:lumMod val="50000"/>
                  </a:schemeClr>
                </a:solidFill>
                <a:latin typeface="Raleway Medium" charset="0"/>
                <a:ea typeface="Raleway Medium" charset="0"/>
                <a:cs typeface="Raleway Medium" charset="0"/>
              </a:rPr>
              <a:t>/</a:t>
            </a:r>
            <a:r>
              <a:rPr lang="en-US" sz="2400" dirty="0" err="1" smtClean="0">
                <a:solidFill>
                  <a:schemeClr val="bg2">
                    <a:lumMod val="50000"/>
                  </a:schemeClr>
                </a:solidFill>
                <a:latin typeface="Raleway Medium" charset="0"/>
                <a:ea typeface="Raleway Medium" charset="0"/>
                <a:cs typeface="Raleway Medium" charset="0"/>
              </a:rPr>
              <a:t>sdal</a:t>
            </a:r>
            <a:endParaRPr lang="en-US" sz="2400" dirty="0">
              <a:solidFill>
                <a:schemeClr val="bg2">
                  <a:lumMod val="50000"/>
                </a:schemeClr>
              </a:solidFill>
              <a:latin typeface="Raleway Medium" charset="0"/>
              <a:ea typeface="Raleway Medium" charset="0"/>
              <a:cs typeface="Raleway Medium" charset="0"/>
            </a:endParaRPr>
          </a:p>
        </p:txBody>
      </p:sp>
      <p:sp>
        <p:nvSpPr>
          <p:cNvPr id="35" name="TextBox 34"/>
          <p:cNvSpPr txBox="1"/>
          <p:nvPr/>
        </p:nvSpPr>
        <p:spPr>
          <a:xfrm>
            <a:off x="11146970" y="5028941"/>
            <a:ext cx="21565872" cy="646331"/>
          </a:xfrm>
          <a:prstGeom prst="rect">
            <a:avLst/>
          </a:prstGeom>
          <a:noFill/>
        </p:spPr>
        <p:txBody>
          <a:bodyPr wrap="square" rtlCol="0">
            <a:spAutoFit/>
          </a:bodyPr>
          <a:lstStyle/>
          <a:p>
            <a:r>
              <a:rPr lang="en-US" sz="3600" dirty="0" smtClean="0">
                <a:solidFill>
                  <a:schemeClr val="bg2">
                    <a:lumMod val="50000"/>
                  </a:schemeClr>
                </a:solidFill>
                <a:latin typeface="Raleway" charset="0"/>
                <a:ea typeface="Raleway" charset="0"/>
                <a:cs typeface="Raleway" charset="0"/>
              </a:rPr>
              <a:t>Emily Stark (Austin </a:t>
            </a:r>
            <a:r>
              <a:rPr lang="en-US" sz="3600" dirty="0" err="1" smtClean="0">
                <a:solidFill>
                  <a:schemeClr val="bg2">
                    <a:lumMod val="50000"/>
                  </a:schemeClr>
                </a:solidFill>
                <a:latin typeface="Raleway" charset="0"/>
                <a:ea typeface="Raleway" charset="0"/>
                <a:cs typeface="Raleway" charset="0"/>
              </a:rPr>
              <a:t>Peay</a:t>
            </a:r>
            <a:r>
              <a:rPr lang="en-US" sz="3600" dirty="0" smtClean="0">
                <a:solidFill>
                  <a:schemeClr val="bg2">
                    <a:lumMod val="50000"/>
                  </a:schemeClr>
                </a:solidFill>
                <a:latin typeface="Raleway" charset="0"/>
                <a:ea typeface="Raleway" charset="0"/>
                <a:cs typeface="Raleway" charset="0"/>
              </a:rPr>
              <a:t> State University) with Kathryn </a:t>
            </a:r>
            <a:r>
              <a:rPr lang="en-US" sz="3600" dirty="0" err="1" smtClean="0">
                <a:solidFill>
                  <a:schemeClr val="bg2">
                    <a:lumMod val="50000"/>
                  </a:schemeClr>
                </a:solidFill>
                <a:latin typeface="Raleway" charset="0"/>
                <a:ea typeface="Raleway" charset="0"/>
                <a:cs typeface="Raleway" charset="0"/>
              </a:rPr>
              <a:t>Ziemer</a:t>
            </a:r>
            <a:r>
              <a:rPr lang="en-US" sz="3600" dirty="0" smtClean="0">
                <a:solidFill>
                  <a:schemeClr val="bg2">
                    <a:lumMod val="50000"/>
                  </a:schemeClr>
                </a:solidFill>
                <a:latin typeface="Raleway" charset="0"/>
                <a:ea typeface="Raleway" charset="0"/>
                <a:cs typeface="Raleway" charset="0"/>
              </a:rPr>
              <a:t> (SDAL)</a:t>
            </a:r>
          </a:p>
        </p:txBody>
      </p:sp>
      <p:pic>
        <p:nvPicPr>
          <p:cNvPr id="38" name="Picture 3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63969" y="34570207"/>
            <a:ext cx="15495932" cy="1866671"/>
          </a:xfrm>
          <a:prstGeom prst="rect">
            <a:avLst/>
          </a:prstGeom>
        </p:spPr>
      </p:pic>
      <p:sp>
        <p:nvSpPr>
          <p:cNvPr id="39" name="TextBox 38"/>
          <p:cNvSpPr txBox="1"/>
          <p:nvPr/>
        </p:nvSpPr>
        <p:spPr>
          <a:xfrm>
            <a:off x="3433164" y="34417672"/>
            <a:ext cx="13035794"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References</a:t>
            </a:r>
            <a:endParaRPr lang="en-US" sz="6500" dirty="0">
              <a:latin typeface="Raleway Medium" charset="0"/>
              <a:ea typeface="Raleway Medium" charset="0"/>
              <a:cs typeface="Raleway Medium" charset="0"/>
            </a:endParaRPr>
          </a:p>
        </p:txBody>
      </p:sp>
      <p:sp>
        <p:nvSpPr>
          <p:cNvPr id="49" name="TextBox 48"/>
          <p:cNvSpPr txBox="1"/>
          <p:nvPr/>
        </p:nvSpPr>
        <p:spPr>
          <a:xfrm>
            <a:off x="3187913" y="19172142"/>
            <a:ext cx="18503687" cy="4016484"/>
          </a:xfrm>
          <a:prstGeom prst="rect">
            <a:avLst/>
          </a:prstGeom>
          <a:noFill/>
        </p:spPr>
        <p:txBody>
          <a:bodyPr wrap="square" rtlCol="0">
            <a:spAutoFit/>
          </a:bodyPr>
          <a:lstStyle/>
          <a:p>
            <a:pPr marL="457200" indent="-457200">
              <a:spcAft>
                <a:spcPts val="600"/>
              </a:spcAft>
              <a:buFont typeface="Arial" charset="0"/>
              <a:buChar char="•"/>
            </a:pPr>
            <a:r>
              <a:rPr lang="en-US" sz="3000" dirty="0" smtClean="0">
                <a:latin typeface="Trebuchet MS" charset="0"/>
                <a:ea typeface="Trebuchet MS" charset="0"/>
                <a:cs typeface="Trebuchet MS" charset="0"/>
              </a:rPr>
              <a:t>These maps show the change in the proportion of students in each school district that would be placed in remedial courses based on their Junior Year ACT Score from the graduating class of 2010 to 2015. </a:t>
            </a:r>
          </a:p>
          <a:p>
            <a:pPr marL="457200" indent="-457200">
              <a:spcAft>
                <a:spcPts val="600"/>
              </a:spcAft>
              <a:buFont typeface="Arial" charset="0"/>
              <a:buChar char="•"/>
            </a:pPr>
            <a:r>
              <a:rPr lang="en-US" sz="3000" dirty="0">
                <a:latin typeface="Trebuchet MS" charset="0"/>
                <a:ea typeface="Trebuchet MS" charset="0"/>
                <a:cs typeface="Trebuchet MS" charset="0"/>
              </a:rPr>
              <a:t>The bill set the target that by </a:t>
            </a:r>
            <a:r>
              <a:rPr lang="en-US" sz="3000" dirty="0" smtClean="0">
                <a:latin typeface="Trebuchet MS" charset="0"/>
                <a:ea typeface="Trebuchet MS" charset="0"/>
                <a:cs typeface="Trebuchet MS" charset="0"/>
              </a:rPr>
              <a:t>2014-15, </a:t>
            </a:r>
            <a:r>
              <a:rPr lang="en-US" sz="3000" b="1" i="1" dirty="0">
                <a:latin typeface="Trebuchet MS" charset="0"/>
                <a:ea typeface="Trebuchet MS" charset="0"/>
                <a:cs typeface="Trebuchet MS" charset="0"/>
              </a:rPr>
              <a:t>remedial course </a:t>
            </a:r>
            <a:r>
              <a:rPr lang="en-US" sz="3000" b="1" i="1" dirty="0" smtClean="0">
                <a:latin typeface="Trebuchet MS" charset="0"/>
                <a:ea typeface="Trebuchet MS" charset="0"/>
                <a:cs typeface="Trebuchet MS" charset="0"/>
              </a:rPr>
              <a:t>placement should </a:t>
            </a:r>
            <a:r>
              <a:rPr lang="en-US" sz="3000" b="1" i="1" dirty="0">
                <a:latin typeface="Trebuchet MS" charset="0"/>
                <a:ea typeface="Trebuchet MS" charset="0"/>
                <a:cs typeface="Trebuchet MS" charset="0"/>
              </a:rPr>
              <a:t>be half </a:t>
            </a:r>
            <a:r>
              <a:rPr lang="en-US" sz="3000" dirty="0">
                <a:latin typeface="Trebuchet MS" charset="0"/>
                <a:ea typeface="Trebuchet MS" charset="0"/>
                <a:cs typeface="Trebuchet MS" charset="0"/>
              </a:rPr>
              <a:t>what</a:t>
            </a:r>
            <a:r>
              <a:rPr lang="en-US" sz="3000" dirty="0">
                <a:solidFill>
                  <a:srgbClr val="000000"/>
                </a:solidFill>
                <a:latin typeface="Trebuchet MS" charset="0"/>
                <a:ea typeface="Trebuchet MS" charset="0"/>
                <a:cs typeface="Trebuchet MS" charset="0"/>
              </a:rPr>
              <a:t> </a:t>
            </a:r>
            <a:r>
              <a:rPr lang="en-US" sz="3000" dirty="0" smtClean="0">
                <a:solidFill>
                  <a:srgbClr val="000000"/>
                </a:solidFill>
                <a:latin typeface="Trebuchet MS" charset="0"/>
                <a:ea typeface="Trebuchet MS" charset="0"/>
                <a:cs typeface="Trebuchet MS" charset="0"/>
              </a:rPr>
              <a:t>it </a:t>
            </a:r>
            <a:r>
              <a:rPr lang="en-US" sz="3000" dirty="0">
                <a:latin typeface="Trebuchet MS" charset="0"/>
                <a:ea typeface="Trebuchet MS" charset="0"/>
                <a:cs typeface="Trebuchet MS" charset="0"/>
              </a:rPr>
              <a:t>was in </a:t>
            </a:r>
            <a:r>
              <a:rPr lang="en-US" sz="3000" dirty="0" smtClean="0">
                <a:latin typeface="Trebuchet MS" charset="0"/>
                <a:ea typeface="Trebuchet MS" charset="0"/>
                <a:cs typeface="Trebuchet MS" charset="0"/>
              </a:rPr>
              <a:t>2009-10.</a:t>
            </a:r>
            <a:r>
              <a:rPr lang="en-US" sz="3000" baseline="30000" dirty="0" smtClean="0">
                <a:latin typeface="Trebuchet MS" charset="0"/>
                <a:ea typeface="Trebuchet MS" charset="0"/>
                <a:cs typeface="Trebuchet MS" charset="0"/>
              </a:rPr>
              <a:t>[</a:t>
            </a:r>
            <a:r>
              <a:rPr lang="en-US" sz="3000" baseline="30000" dirty="0">
                <a:latin typeface="Trebuchet MS" charset="0"/>
                <a:ea typeface="Trebuchet MS" charset="0"/>
                <a:cs typeface="Trebuchet MS" charset="0"/>
              </a:rPr>
              <a:t>1]</a:t>
            </a:r>
            <a:r>
              <a:rPr lang="en-US" sz="3000" dirty="0">
                <a:latin typeface="Trebuchet MS" charset="0"/>
                <a:ea typeface="Trebuchet MS" charset="0"/>
                <a:cs typeface="Trebuchet MS" charset="0"/>
              </a:rPr>
              <a:t> </a:t>
            </a:r>
            <a:endParaRPr lang="en-US" sz="3000" dirty="0" smtClean="0">
              <a:latin typeface="Trebuchet MS" charset="0"/>
              <a:ea typeface="Trebuchet MS" charset="0"/>
              <a:cs typeface="Trebuchet MS" charset="0"/>
            </a:endParaRPr>
          </a:p>
          <a:p>
            <a:pPr marL="457200" indent="-457200" algn="just">
              <a:spcAft>
                <a:spcPts val="600"/>
              </a:spcAft>
              <a:buFont typeface="Arial" charset="0"/>
              <a:buChar char="•"/>
            </a:pPr>
            <a:r>
              <a:rPr lang="en-US" sz="3000" dirty="0" smtClean="0">
                <a:latin typeface="Trebuchet MS" charset="0"/>
                <a:ea typeface="Trebuchet MS" charset="0"/>
                <a:cs typeface="Trebuchet MS" charset="0"/>
              </a:rPr>
              <a:t>Remedial placement was cut in half in only 5 districts for Mathematics, 5 districts for English and 0 districts for Reading. However, </a:t>
            </a:r>
            <a:r>
              <a:rPr lang="en-US" sz="3000" b="1" i="1" dirty="0" smtClean="0">
                <a:latin typeface="Trebuchet MS" charset="0"/>
                <a:ea typeface="Trebuchet MS" charset="0"/>
                <a:cs typeface="Trebuchet MS" charset="0"/>
              </a:rPr>
              <a:t>96% of the state did show some improvement in at least one area.</a:t>
            </a:r>
          </a:p>
          <a:p>
            <a:pPr marL="457200" indent="-457200">
              <a:spcAft>
                <a:spcPts val="600"/>
              </a:spcAft>
              <a:buFont typeface="Arial" charset="0"/>
              <a:buChar char="•"/>
            </a:pPr>
            <a:r>
              <a:rPr lang="en-US" sz="3000" dirty="0" smtClean="0">
                <a:latin typeface="Trebuchet MS" charset="0"/>
                <a:ea typeface="Trebuchet MS" charset="0"/>
                <a:cs typeface="Trebuchet MS" charset="0"/>
              </a:rPr>
              <a:t>Remedial course placement increased in 21 districts for Mathematics, 16 districts for English, and 17 districts for Reading.</a:t>
            </a:r>
            <a:endParaRPr lang="en-US" sz="3000" dirty="0">
              <a:latin typeface="Trebuchet MS" charset="0"/>
              <a:ea typeface="Trebuchet MS" charset="0"/>
              <a:cs typeface="Trebuchet MS" charset="0"/>
            </a:endParaRPr>
          </a:p>
        </p:txBody>
      </p:sp>
      <p:sp>
        <p:nvSpPr>
          <p:cNvPr id="32" name="Rectangle 31"/>
          <p:cNvSpPr/>
          <p:nvPr/>
        </p:nvSpPr>
        <p:spPr>
          <a:xfrm>
            <a:off x="5140938" y="24483710"/>
            <a:ext cx="10175719" cy="646331"/>
          </a:xfrm>
          <a:prstGeom prst="rect">
            <a:avLst/>
          </a:prstGeom>
        </p:spPr>
        <p:txBody>
          <a:bodyPr wrap="square">
            <a:spAutoFit/>
          </a:bodyPr>
          <a:lstStyle/>
          <a:p>
            <a:pPr algn="ctr"/>
            <a:r>
              <a:rPr lang="en-US" sz="3600" b="1" dirty="0" smtClean="0">
                <a:solidFill>
                  <a:srgbClr val="881D3F"/>
                </a:solidFill>
                <a:latin typeface="Trebuchet MS" panose="020B0603020202020204" pitchFamily="34" charset="0"/>
              </a:rPr>
              <a:t>Differences in Remedial Placement by Race</a:t>
            </a:r>
            <a:endParaRPr lang="en-US" sz="3600" b="1" dirty="0">
              <a:latin typeface="Trebuchet MS" panose="020B0603020202020204" pitchFamily="34" charset="0"/>
            </a:endParaRPr>
          </a:p>
        </p:txBody>
      </p:sp>
      <p:sp>
        <p:nvSpPr>
          <p:cNvPr id="33" name="Rectangle 32"/>
          <p:cNvSpPr/>
          <p:nvPr/>
        </p:nvSpPr>
        <p:spPr>
          <a:xfrm>
            <a:off x="21199535" y="24485103"/>
            <a:ext cx="13021729" cy="646331"/>
          </a:xfrm>
          <a:prstGeom prst="rect">
            <a:avLst/>
          </a:prstGeom>
        </p:spPr>
        <p:txBody>
          <a:bodyPr wrap="square">
            <a:spAutoFit/>
          </a:bodyPr>
          <a:lstStyle/>
          <a:p>
            <a:pPr algn="ctr"/>
            <a:r>
              <a:rPr lang="en-US" sz="3600" b="1" dirty="0" smtClean="0">
                <a:solidFill>
                  <a:srgbClr val="881D3F"/>
                </a:solidFill>
                <a:latin typeface="Trebuchet MS" panose="020B0603020202020204" pitchFamily="34" charset="0"/>
              </a:rPr>
              <a:t>Differences in Remedial Placement by Career Readiness</a:t>
            </a:r>
            <a:endParaRPr lang="en-US" sz="3600" b="1" dirty="0">
              <a:latin typeface="Trebuchet MS" panose="020B0603020202020204" pitchFamily="34" charset="0"/>
            </a:endParaRPr>
          </a:p>
        </p:txBody>
      </p:sp>
      <p:sp>
        <p:nvSpPr>
          <p:cNvPr id="17" name="Rounded Rectangle 16"/>
          <p:cNvSpPr/>
          <p:nvPr/>
        </p:nvSpPr>
        <p:spPr>
          <a:xfrm>
            <a:off x="22508572" y="19263727"/>
            <a:ext cx="11474669" cy="3264266"/>
          </a:xfrm>
          <a:prstGeom prst="roundRect">
            <a:avLst/>
          </a:prstGeom>
          <a:solidFill>
            <a:srgbClr val="881D3F"/>
          </a:solidFill>
          <a:ln>
            <a:solidFill>
              <a:srgbClr val="881D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000" dirty="0" smtClean="0"/>
          </a:p>
        </p:txBody>
      </p:sp>
      <p:graphicFrame>
        <p:nvGraphicFramePr>
          <p:cNvPr id="18" name="Table 17"/>
          <p:cNvGraphicFramePr>
            <a:graphicFrameLocks noGrp="1"/>
          </p:cNvGraphicFramePr>
          <p:nvPr>
            <p:extLst>
              <p:ext uri="{D42A27DB-BD31-4B8C-83A1-F6EECF244321}">
                <p14:modId xmlns:p14="http://schemas.microsoft.com/office/powerpoint/2010/main" val="933110197"/>
              </p:ext>
            </p:extLst>
          </p:nvPr>
        </p:nvGraphicFramePr>
        <p:xfrm>
          <a:off x="22508569" y="19262119"/>
          <a:ext cx="11474672" cy="3264270"/>
        </p:xfrm>
        <a:graphic>
          <a:graphicData uri="http://schemas.openxmlformats.org/drawingml/2006/table">
            <a:tbl>
              <a:tblPr firstRow="1" bandRow="1">
                <a:tableStyleId>{2D5ABB26-0587-4C30-8999-92F81FD0307C}</a:tableStyleId>
              </a:tblPr>
              <a:tblGrid>
                <a:gridCol w="2868668"/>
                <a:gridCol w="2868668"/>
                <a:gridCol w="2868668"/>
                <a:gridCol w="2868668"/>
              </a:tblGrid>
              <a:tr h="652854">
                <a:tc gridSpan="4">
                  <a:txBody>
                    <a:bodyPr/>
                    <a:lstStyle/>
                    <a:p>
                      <a:pPr algn="ctr"/>
                      <a:r>
                        <a:rPr lang="en-US" sz="3000" b="1" dirty="0" smtClean="0">
                          <a:solidFill>
                            <a:schemeClr val="bg1"/>
                          </a:solidFill>
                          <a:latin typeface="Trebuchet MS" charset="0"/>
                          <a:ea typeface="Trebuchet MS" charset="0"/>
                          <a:cs typeface="Trebuchet MS" charset="0"/>
                        </a:rPr>
                        <a:t>Remedial</a:t>
                      </a:r>
                      <a:r>
                        <a:rPr lang="en-US" sz="3000" b="1" baseline="0" dirty="0" smtClean="0">
                          <a:solidFill>
                            <a:schemeClr val="bg1"/>
                          </a:solidFill>
                          <a:latin typeface="Trebuchet MS" charset="0"/>
                          <a:ea typeface="Trebuchet MS" charset="0"/>
                          <a:cs typeface="Trebuchet MS" charset="0"/>
                        </a:rPr>
                        <a:t> Course Placement, All Districts Combined</a:t>
                      </a:r>
                      <a:endParaRPr lang="en-US" sz="3000" b="1" dirty="0">
                        <a:solidFill>
                          <a:schemeClr val="bg1"/>
                        </a:solidFill>
                        <a:latin typeface="Trebuchet MS" charset="0"/>
                        <a:ea typeface="Trebuchet MS" charset="0"/>
                        <a:cs typeface="Trebuchet MS" charset="0"/>
                      </a:endParaRPr>
                    </a:p>
                  </a:txBody>
                  <a:tcPr anchor="ctr">
                    <a:lnB w="28575" cap="flat" cmpd="sng" algn="ctr">
                      <a:solidFill>
                        <a:schemeClr val="bg1"/>
                      </a:solidFill>
                      <a:prstDash val="solid"/>
                      <a:round/>
                      <a:headEnd type="none" w="med" len="med"/>
                      <a:tailEnd type="none" w="med" len="med"/>
                    </a:lnB>
                  </a:tcPr>
                </a:tc>
                <a:tc hMerge="1">
                  <a:txBody>
                    <a:bodyPr/>
                    <a:lstStyle/>
                    <a:p>
                      <a:pPr algn="ct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B w="28575" cap="flat" cmpd="sng" algn="ctr">
                      <a:solidFill>
                        <a:schemeClr val="bg1"/>
                      </a:solidFill>
                      <a:prstDash val="solid"/>
                      <a:round/>
                      <a:headEnd type="none" w="med" len="med"/>
                      <a:tailEnd type="none" w="med" len="med"/>
                    </a:lnB>
                  </a:tcPr>
                </a:tc>
                <a:tc hMerge="1">
                  <a:txBody>
                    <a:bodyPr/>
                    <a:lstStyle/>
                    <a:p>
                      <a:pPr algn="ct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B w="28575" cap="flat" cmpd="sng" algn="ctr">
                      <a:solidFill>
                        <a:schemeClr val="bg1"/>
                      </a:solidFill>
                      <a:prstDash val="solid"/>
                      <a:round/>
                      <a:headEnd type="none" w="med" len="med"/>
                      <a:tailEnd type="none" w="med" len="med"/>
                    </a:lnB>
                  </a:tcPr>
                </a:tc>
                <a:tc hMerge="1">
                  <a:txBody>
                    <a:bodyPr/>
                    <a:lstStyle/>
                    <a:p>
                      <a:pPr algn="ct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B w="28575" cap="flat" cmpd="sng" algn="ctr">
                      <a:solidFill>
                        <a:schemeClr val="bg1"/>
                      </a:solidFill>
                      <a:prstDash val="solid"/>
                      <a:round/>
                      <a:headEnd type="none" w="med" len="med"/>
                      <a:tailEnd type="none" w="med" len="med"/>
                    </a:lnB>
                  </a:tcPr>
                </a:tc>
              </a:tr>
              <a:tr h="652854">
                <a:tc>
                  <a:txBody>
                    <a:bodyPr/>
                    <a:lstStyle/>
                    <a:p>
                      <a:pPr algn="ctr"/>
                      <a:r>
                        <a:rPr lang="en-US" sz="3000" dirty="0" smtClean="0">
                          <a:solidFill>
                            <a:schemeClr val="bg1"/>
                          </a:solidFill>
                          <a:latin typeface="Trebuchet MS" charset="0"/>
                          <a:ea typeface="Trebuchet MS" charset="0"/>
                          <a:cs typeface="Trebuchet MS" charset="0"/>
                        </a:rPr>
                        <a:t>Year</a:t>
                      </a:r>
                      <a:endParaRPr lang="en-US" sz="3000" dirty="0">
                        <a:solidFill>
                          <a:schemeClr val="bg1"/>
                        </a:solidFill>
                        <a:latin typeface="Trebuchet MS" charset="0"/>
                        <a:ea typeface="Trebuchet MS" charset="0"/>
                        <a:cs typeface="Trebuchet MS" charset="0"/>
                      </a:endParaRPr>
                    </a:p>
                  </a:txBody>
                  <a:tcPr anchor="ctr">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tcPr>
                </a:tc>
                <a:tc>
                  <a:txBody>
                    <a:bodyPr/>
                    <a:lstStyle/>
                    <a:p>
                      <a:pPr algn="ctr"/>
                      <a:r>
                        <a:rPr lang="en-US" sz="3000" dirty="0" smtClean="0">
                          <a:solidFill>
                            <a:schemeClr val="bg1"/>
                          </a:solidFill>
                          <a:latin typeface="Trebuchet MS" charset="0"/>
                          <a:ea typeface="Trebuchet MS" charset="0"/>
                          <a:cs typeface="Trebuchet MS" charset="0"/>
                        </a:rPr>
                        <a:t>Math</a:t>
                      </a: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tcPr>
                </a:tc>
                <a:tc>
                  <a:txBody>
                    <a:bodyPr/>
                    <a:lstStyle/>
                    <a:p>
                      <a:pPr algn="ctr"/>
                      <a:r>
                        <a:rPr lang="en-US" sz="3000" dirty="0" smtClean="0">
                          <a:solidFill>
                            <a:schemeClr val="bg1"/>
                          </a:solidFill>
                          <a:latin typeface="Trebuchet MS" charset="0"/>
                          <a:ea typeface="Trebuchet MS" charset="0"/>
                          <a:cs typeface="Trebuchet MS" charset="0"/>
                        </a:rPr>
                        <a:t>English</a:t>
                      </a: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tcPr>
                </a:tc>
                <a:tc>
                  <a:txBody>
                    <a:bodyPr/>
                    <a:lstStyle/>
                    <a:p>
                      <a:pPr algn="ctr"/>
                      <a:r>
                        <a:rPr lang="en-US" sz="3000" dirty="0" smtClean="0">
                          <a:solidFill>
                            <a:schemeClr val="bg1"/>
                          </a:solidFill>
                          <a:latin typeface="Trebuchet MS" charset="0"/>
                          <a:ea typeface="Trebuchet MS" charset="0"/>
                          <a:cs typeface="Trebuchet MS" charset="0"/>
                        </a:rPr>
                        <a:t>Reading</a:t>
                      </a: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tcPr>
                </a:tc>
              </a:tr>
              <a:tr h="652854">
                <a:tc>
                  <a:txBody>
                    <a:bodyPr/>
                    <a:lstStyle/>
                    <a:p>
                      <a:pPr algn="ctr"/>
                      <a:r>
                        <a:rPr lang="en-US" sz="3000" dirty="0" smtClean="0">
                          <a:solidFill>
                            <a:schemeClr val="bg1"/>
                          </a:solidFill>
                          <a:latin typeface="Trebuchet MS" charset="0"/>
                          <a:ea typeface="Trebuchet MS" charset="0"/>
                          <a:cs typeface="Trebuchet MS" charset="0"/>
                        </a:rPr>
                        <a:t>2010</a:t>
                      </a:r>
                      <a:endParaRPr lang="en-US" sz="3000" dirty="0">
                        <a:solidFill>
                          <a:schemeClr val="bg1"/>
                        </a:solidFill>
                        <a:latin typeface="Trebuchet MS" charset="0"/>
                        <a:ea typeface="Trebuchet MS" charset="0"/>
                        <a:cs typeface="Trebuchet MS" charset="0"/>
                      </a:endParaRPr>
                    </a:p>
                  </a:txBody>
                  <a:tcPr anchor="ctr">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tcPr>
                </a:tc>
                <a:tc>
                  <a:txBody>
                    <a:bodyPr/>
                    <a:lstStyle/>
                    <a:p>
                      <a:pPr algn="ctr"/>
                      <a:r>
                        <a:rPr lang="en-US" sz="3000" dirty="0" smtClean="0">
                          <a:solidFill>
                            <a:schemeClr val="bg1"/>
                          </a:solidFill>
                          <a:latin typeface="Trebuchet MS" charset="0"/>
                          <a:ea typeface="Trebuchet MS" charset="0"/>
                          <a:cs typeface="Trebuchet MS" charset="0"/>
                        </a:rPr>
                        <a:t>66%</a:t>
                      </a: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tcPr>
                </a:tc>
                <a:tc>
                  <a:txBody>
                    <a:bodyPr/>
                    <a:lstStyle/>
                    <a:p>
                      <a:pPr algn="ctr"/>
                      <a:r>
                        <a:rPr lang="en-US" sz="3000" dirty="0" smtClean="0">
                          <a:solidFill>
                            <a:schemeClr val="bg1"/>
                          </a:solidFill>
                          <a:latin typeface="Trebuchet MS" charset="0"/>
                          <a:ea typeface="Trebuchet MS" charset="0"/>
                          <a:cs typeface="Trebuchet MS" charset="0"/>
                        </a:rPr>
                        <a:t>54%</a:t>
                      </a: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tcPr>
                </a:tc>
                <a:tc>
                  <a:txBody>
                    <a:bodyPr/>
                    <a:lstStyle/>
                    <a:p>
                      <a:pPr algn="ctr"/>
                      <a:r>
                        <a:rPr lang="en-US" sz="3000" dirty="0" smtClean="0">
                          <a:solidFill>
                            <a:schemeClr val="bg1"/>
                          </a:solidFill>
                          <a:latin typeface="Trebuchet MS" charset="0"/>
                          <a:ea typeface="Trebuchet MS" charset="0"/>
                          <a:cs typeface="Trebuchet MS" charset="0"/>
                        </a:rPr>
                        <a:t>62%</a:t>
                      </a: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T w="28575" cap="flat" cmpd="sng" algn="ctr">
                      <a:solidFill>
                        <a:schemeClr val="bg1"/>
                      </a:solidFill>
                      <a:prstDash val="solid"/>
                      <a:round/>
                      <a:headEnd type="none" w="med" len="med"/>
                      <a:tailEnd type="none" w="med" len="med"/>
                    </a:lnT>
                  </a:tcPr>
                </a:tc>
              </a:tr>
              <a:tr h="652854">
                <a:tc>
                  <a:txBody>
                    <a:bodyPr/>
                    <a:lstStyle/>
                    <a:p>
                      <a:pPr algn="ctr"/>
                      <a:r>
                        <a:rPr lang="en-US" sz="3000" dirty="0" smtClean="0">
                          <a:solidFill>
                            <a:schemeClr val="bg1"/>
                          </a:solidFill>
                          <a:latin typeface="Trebuchet MS" charset="0"/>
                          <a:ea typeface="Trebuchet MS" charset="0"/>
                          <a:cs typeface="Trebuchet MS" charset="0"/>
                        </a:rPr>
                        <a:t>2015</a:t>
                      </a:r>
                      <a:endParaRPr lang="en-US" sz="3000" dirty="0">
                        <a:solidFill>
                          <a:schemeClr val="bg1"/>
                        </a:solidFill>
                        <a:latin typeface="Trebuchet MS" charset="0"/>
                        <a:ea typeface="Trebuchet MS" charset="0"/>
                        <a:cs typeface="Trebuchet MS" charset="0"/>
                      </a:endParaRPr>
                    </a:p>
                  </a:txBody>
                  <a:tcPr anchor="ctr">
                    <a:lnR w="28575" cap="flat" cmpd="sng" algn="ctr">
                      <a:solidFill>
                        <a:schemeClr val="bg1"/>
                      </a:solidFill>
                      <a:prstDash val="solid"/>
                      <a:round/>
                      <a:headEnd type="none" w="med" len="med"/>
                      <a:tailEnd type="none" w="med" len="med"/>
                    </a:lnR>
                    <a:lnB w="28575" cap="flat" cmpd="sng" algn="ctr">
                      <a:solidFill>
                        <a:schemeClr val="bg1"/>
                      </a:solidFill>
                      <a:prstDash val="solid"/>
                      <a:round/>
                      <a:headEnd type="none" w="med" len="med"/>
                      <a:tailEnd type="none" w="med" len="med"/>
                    </a:lnB>
                  </a:tcPr>
                </a:tc>
                <a:tc>
                  <a:txBody>
                    <a:bodyPr/>
                    <a:lstStyle/>
                    <a:p>
                      <a:pPr algn="ctr"/>
                      <a:r>
                        <a:rPr lang="en-US" sz="3000" dirty="0" smtClean="0">
                          <a:solidFill>
                            <a:schemeClr val="bg1"/>
                          </a:solidFill>
                          <a:latin typeface="Trebuchet MS" charset="0"/>
                          <a:ea typeface="Trebuchet MS" charset="0"/>
                          <a:cs typeface="Trebuchet MS" charset="0"/>
                        </a:rPr>
                        <a:t>56%</a:t>
                      </a: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B w="28575" cap="flat" cmpd="sng" algn="ctr">
                      <a:solidFill>
                        <a:schemeClr val="bg1"/>
                      </a:solidFill>
                      <a:prstDash val="solid"/>
                      <a:round/>
                      <a:headEnd type="none" w="med" len="med"/>
                      <a:tailEnd type="none" w="med" len="med"/>
                    </a:lnB>
                  </a:tcPr>
                </a:tc>
                <a:tc>
                  <a:txBody>
                    <a:bodyPr/>
                    <a:lstStyle/>
                    <a:p>
                      <a:pPr algn="ctr"/>
                      <a:r>
                        <a:rPr lang="en-US" sz="3000" dirty="0" smtClean="0">
                          <a:solidFill>
                            <a:schemeClr val="bg1"/>
                          </a:solidFill>
                          <a:latin typeface="Trebuchet MS" charset="0"/>
                          <a:ea typeface="Trebuchet MS" charset="0"/>
                          <a:cs typeface="Trebuchet MS" charset="0"/>
                        </a:rPr>
                        <a:t>43%</a:t>
                      </a: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B w="28575" cap="flat" cmpd="sng" algn="ctr">
                      <a:solidFill>
                        <a:schemeClr val="bg1"/>
                      </a:solidFill>
                      <a:prstDash val="solid"/>
                      <a:round/>
                      <a:headEnd type="none" w="med" len="med"/>
                      <a:tailEnd type="none" w="med" len="med"/>
                    </a:lnB>
                  </a:tcPr>
                </a:tc>
                <a:tc>
                  <a:txBody>
                    <a:bodyPr/>
                    <a:lstStyle/>
                    <a:p>
                      <a:pPr algn="ctr"/>
                      <a:r>
                        <a:rPr lang="en-US" sz="3000" dirty="0" smtClean="0">
                          <a:solidFill>
                            <a:schemeClr val="bg1"/>
                          </a:solidFill>
                          <a:latin typeface="Trebuchet MS" charset="0"/>
                          <a:ea typeface="Trebuchet MS" charset="0"/>
                          <a:cs typeface="Trebuchet MS" charset="0"/>
                        </a:rPr>
                        <a:t>52%</a:t>
                      </a:r>
                      <a:endParaRPr lang="en-US" sz="3000"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B w="28575" cap="flat" cmpd="sng" algn="ctr">
                      <a:solidFill>
                        <a:schemeClr val="bg1"/>
                      </a:solidFill>
                      <a:prstDash val="solid"/>
                      <a:round/>
                      <a:headEnd type="none" w="med" len="med"/>
                      <a:tailEnd type="none" w="med" len="med"/>
                    </a:lnB>
                  </a:tcPr>
                </a:tc>
              </a:tr>
              <a:tr h="652854">
                <a:tc>
                  <a:txBody>
                    <a:bodyPr/>
                    <a:lstStyle/>
                    <a:p>
                      <a:pPr algn="ctr"/>
                      <a:r>
                        <a:rPr lang="en-US" sz="3000" b="1" dirty="0" smtClean="0">
                          <a:solidFill>
                            <a:schemeClr val="bg1"/>
                          </a:solidFill>
                          <a:latin typeface="Trebuchet MS" charset="0"/>
                          <a:ea typeface="Trebuchet MS" charset="0"/>
                          <a:cs typeface="Trebuchet MS" charset="0"/>
                        </a:rPr>
                        <a:t>Change</a:t>
                      </a:r>
                      <a:endParaRPr lang="en-US" sz="3000" b="1" dirty="0">
                        <a:solidFill>
                          <a:schemeClr val="bg1"/>
                        </a:solidFill>
                        <a:latin typeface="Trebuchet MS" charset="0"/>
                        <a:ea typeface="Trebuchet MS" charset="0"/>
                        <a:cs typeface="Trebuchet MS" charset="0"/>
                      </a:endParaRPr>
                    </a:p>
                  </a:txBody>
                  <a:tcPr anchor="ctr">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tcPr>
                </a:tc>
                <a:tc>
                  <a:txBody>
                    <a:bodyPr/>
                    <a:lstStyle/>
                    <a:p>
                      <a:pPr marL="0" marR="0" indent="0" algn="ctr" defTabSz="3657600" rtl="0" eaLnBrk="1" fontAlgn="auto" latinLnBrk="0" hangingPunct="1">
                        <a:lnSpc>
                          <a:spcPct val="100000"/>
                        </a:lnSpc>
                        <a:spcBef>
                          <a:spcPts val="0"/>
                        </a:spcBef>
                        <a:spcAft>
                          <a:spcPts val="0"/>
                        </a:spcAft>
                        <a:buClrTx/>
                        <a:buSzTx/>
                        <a:buFontTx/>
                        <a:buNone/>
                        <a:tabLst/>
                        <a:defRPr/>
                      </a:pPr>
                      <a:r>
                        <a:rPr lang="en-US" sz="3000" b="1" dirty="0" smtClean="0">
                          <a:solidFill>
                            <a:schemeClr val="bg1"/>
                          </a:solidFill>
                          <a:latin typeface="Trebuchet MS" charset="0"/>
                          <a:ea typeface="Trebuchet MS" charset="0"/>
                          <a:cs typeface="Trebuchet MS" charset="0"/>
                        </a:rPr>
                        <a:t>15% ↓   </a:t>
                      </a:r>
                      <a:endParaRPr lang="en-US" sz="3000" b="1" dirty="0">
                        <a:solidFill>
                          <a:schemeClr val="bg1"/>
                        </a:solidFill>
                        <a:latin typeface="Trebuchet MS" charset="0"/>
                        <a:ea typeface="Trebuchet MS" charset="0"/>
                        <a:cs typeface="Trebuchet MS"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tcPr>
                </a:tc>
                <a:tc>
                  <a:txBody>
                    <a:bodyPr/>
                    <a:lstStyle/>
                    <a:p>
                      <a:pPr marL="0" marR="0" indent="0" algn="ctr" defTabSz="3657600" rtl="0" eaLnBrk="1" fontAlgn="auto" latinLnBrk="0" hangingPunct="1">
                        <a:lnSpc>
                          <a:spcPct val="100000"/>
                        </a:lnSpc>
                        <a:spcBef>
                          <a:spcPts val="0"/>
                        </a:spcBef>
                        <a:spcAft>
                          <a:spcPts val="0"/>
                        </a:spcAft>
                        <a:buClrTx/>
                        <a:buSzTx/>
                        <a:buFontTx/>
                        <a:buNone/>
                        <a:tabLst/>
                        <a:defRPr/>
                      </a:pPr>
                      <a:r>
                        <a:rPr lang="en-US" sz="3000" b="1" dirty="0" smtClean="0">
                          <a:solidFill>
                            <a:schemeClr val="bg1"/>
                          </a:solidFill>
                          <a:latin typeface="Trebuchet MS" charset="0"/>
                          <a:ea typeface="Trebuchet MS" charset="0"/>
                          <a:cs typeface="Trebuchet MS" charset="0"/>
                        </a:rPr>
                        <a:t>20% ↓</a:t>
                      </a: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tcPr>
                </a:tc>
                <a:tc>
                  <a:txBody>
                    <a:bodyPr/>
                    <a:lstStyle/>
                    <a:p>
                      <a:pPr marL="0" marR="0" indent="0" algn="ctr" defTabSz="3657600" rtl="0" eaLnBrk="1" fontAlgn="auto" latinLnBrk="0" hangingPunct="1">
                        <a:lnSpc>
                          <a:spcPct val="100000"/>
                        </a:lnSpc>
                        <a:spcBef>
                          <a:spcPts val="0"/>
                        </a:spcBef>
                        <a:spcAft>
                          <a:spcPts val="0"/>
                        </a:spcAft>
                        <a:buClrTx/>
                        <a:buSzTx/>
                        <a:buFontTx/>
                        <a:buNone/>
                        <a:tabLst/>
                        <a:defRPr/>
                      </a:pPr>
                      <a:r>
                        <a:rPr lang="en-US" sz="3000" b="1" dirty="0" smtClean="0">
                          <a:solidFill>
                            <a:schemeClr val="bg1"/>
                          </a:solidFill>
                          <a:latin typeface="Trebuchet MS" charset="0"/>
                          <a:ea typeface="Trebuchet MS" charset="0"/>
                          <a:cs typeface="Trebuchet MS" charset="0"/>
                        </a:rPr>
                        <a:t>16% ↓</a:t>
                      </a:r>
                    </a:p>
                  </a:txBody>
                  <a:tcPr anchor="ctr">
                    <a:lnL w="28575" cap="flat" cmpd="sng" algn="ctr">
                      <a:solidFill>
                        <a:schemeClr val="bg1"/>
                      </a:solidFill>
                      <a:prstDash val="solid"/>
                      <a:round/>
                      <a:headEnd type="none" w="med" len="med"/>
                      <a:tailEnd type="none" w="med" len="med"/>
                    </a:lnL>
                    <a:lnT w="28575" cap="flat" cmpd="sng" algn="ctr">
                      <a:solidFill>
                        <a:schemeClr val="bg1"/>
                      </a:solidFill>
                      <a:prstDash val="solid"/>
                      <a:round/>
                      <a:headEnd type="none" w="med" len="med"/>
                      <a:tailEnd type="none" w="med" len="med"/>
                    </a:lnT>
                  </a:tcPr>
                </a:tc>
              </a:tr>
            </a:tbl>
          </a:graphicData>
        </a:graphic>
      </p:graphicFrame>
      <p:pic>
        <p:nvPicPr>
          <p:cNvPr id="4" name="Picture 3"/>
          <p:cNvPicPr>
            <a:picLocks noChangeAspect="1"/>
          </p:cNvPicPr>
          <p:nvPr/>
        </p:nvPicPr>
        <p:blipFill rotWithShape="1">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t="15866"/>
          <a:stretch/>
        </p:blipFill>
        <p:spPr>
          <a:xfrm>
            <a:off x="3187913" y="15824282"/>
            <a:ext cx="28225538" cy="3468572"/>
          </a:xfrm>
          <a:prstGeom prst="rect">
            <a:avLst/>
          </a:prstGeom>
        </p:spPr>
      </p:pic>
      <p:pic>
        <p:nvPicPr>
          <p:cNvPr id="23" name="Picture 22"/>
          <p:cNvPicPr>
            <a:picLocks noChangeAspect="1"/>
          </p:cNvPicPr>
          <p:nvPr/>
        </p:nvPicPr>
        <p:blipFill rotWithShape="1">
          <a:blip r:embed="rId9">
            <a:clrChange>
              <a:clrFrom>
                <a:srgbClr val="FFFFFF"/>
              </a:clrFrom>
              <a:clrTo>
                <a:srgbClr val="FFFFFF">
                  <a:alpha val="0"/>
                </a:srgbClr>
              </a:clrTo>
            </a:clrChange>
            <a:extLst>
              <a:ext uri="{28A0092B-C50C-407E-A947-70E740481C1C}">
                <a14:useLocalDpi xmlns:a14="http://schemas.microsoft.com/office/drawing/2010/main" val="0"/>
              </a:ext>
            </a:extLst>
          </a:blip>
          <a:srcRect l="75380" t="25716" r="19303" b="21218"/>
          <a:stretch/>
        </p:blipFill>
        <p:spPr>
          <a:xfrm>
            <a:off x="31312832" y="15602442"/>
            <a:ext cx="818759" cy="3499473"/>
          </a:xfrm>
          <a:prstGeom prst="rect">
            <a:avLst/>
          </a:prstGeom>
        </p:spPr>
      </p:pic>
      <p:sp>
        <p:nvSpPr>
          <p:cNvPr id="2" name="TextBox 1"/>
          <p:cNvSpPr txBox="1"/>
          <p:nvPr/>
        </p:nvSpPr>
        <p:spPr>
          <a:xfrm>
            <a:off x="3645815" y="16094771"/>
            <a:ext cx="2593980"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Mathematics</a:t>
            </a:r>
            <a:endParaRPr lang="en-US" sz="3200" b="1" dirty="0">
              <a:latin typeface="Trebuchet MS" charset="0"/>
              <a:ea typeface="Trebuchet MS" charset="0"/>
              <a:cs typeface="Trebuchet MS" charset="0"/>
            </a:endParaRPr>
          </a:p>
        </p:txBody>
      </p:sp>
      <p:sp>
        <p:nvSpPr>
          <p:cNvPr id="36" name="TextBox 35"/>
          <p:cNvSpPr txBox="1"/>
          <p:nvPr/>
        </p:nvSpPr>
        <p:spPr>
          <a:xfrm>
            <a:off x="13292253" y="16094771"/>
            <a:ext cx="1531188"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English</a:t>
            </a:r>
            <a:endParaRPr lang="en-US" sz="3200" b="1" dirty="0">
              <a:latin typeface="Trebuchet MS" charset="0"/>
              <a:ea typeface="Trebuchet MS" charset="0"/>
              <a:cs typeface="Trebuchet MS" charset="0"/>
            </a:endParaRPr>
          </a:p>
        </p:txBody>
      </p:sp>
      <p:sp>
        <p:nvSpPr>
          <p:cNvPr id="37" name="TextBox 36"/>
          <p:cNvSpPr txBox="1"/>
          <p:nvPr/>
        </p:nvSpPr>
        <p:spPr>
          <a:xfrm>
            <a:off x="22972841" y="16094771"/>
            <a:ext cx="1697901"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Reading</a:t>
            </a:r>
            <a:endParaRPr lang="en-US" sz="3200" b="1" dirty="0">
              <a:latin typeface="Trebuchet MS" charset="0"/>
              <a:ea typeface="Trebuchet MS" charset="0"/>
              <a:cs typeface="Trebuchet MS" charset="0"/>
            </a:endParaRPr>
          </a:p>
        </p:txBody>
      </p:sp>
      <p:sp>
        <p:nvSpPr>
          <p:cNvPr id="41" name="TextBox 40"/>
          <p:cNvSpPr txBox="1"/>
          <p:nvPr/>
        </p:nvSpPr>
        <p:spPr>
          <a:xfrm>
            <a:off x="8937715" y="15119222"/>
            <a:ext cx="18700569" cy="646331"/>
          </a:xfrm>
          <a:prstGeom prst="rect">
            <a:avLst/>
          </a:prstGeom>
          <a:noFill/>
        </p:spPr>
        <p:txBody>
          <a:bodyPr wrap="none" rtlCol="0">
            <a:spAutoFit/>
          </a:bodyPr>
          <a:lstStyle/>
          <a:p>
            <a:pPr algn="ctr"/>
            <a:r>
              <a:rPr lang="en-US" sz="3600" b="1" dirty="0" smtClean="0">
                <a:solidFill>
                  <a:srgbClr val="881D3F"/>
                </a:solidFill>
                <a:latin typeface="Trebuchet MS" charset="0"/>
                <a:ea typeface="Trebuchet MS" charset="0"/>
                <a:cs typeface="Trebuchet MS" charset="0"/>
              </a:rPr>
              <a:t>Percent Change in Remedial Placement from 2009 to 2014 by </a:t>
            </a:r>
            <a:r>
              <a:rPr lang="en-US" sz="3600" b="1" smtClean="0">
                <a:solidFill>
                  <a:srgbClr val="881D3F"/>
                </a:solidFill>
                <a:latin typeface="Trebuchet MS" charset="0"/>
                <a:ea typeface="Trebuchet MS" charset="0"/>
                <a:cs typeface="Trebuchet MS" charset="0"/>
              </a:rPr>
              <a:t>School District, </a:t>
            </a:r>
            <a:r>
              <a:rPr lang="en-US" sz="3600" b="1" i="1" dirty="0" smtClean="0">
                <a:solidFill>
                  <a:srgbClr val="881D3F"/>
                </a:solidFill>
                <a:latin typeface="Trebuchet MS" charset="0"/>
                <a:ea typeface="Trebuchet MS" charset="0"/>
                <a:cs typeface="Trebuchet MS" charset="0"/>
              </a:rPr>
              <a:t>n = 169</a:t>
            </a:r>
            <a:endParaRPr lang="en-US" sz="3600" b="1" dirty="0">
              <a:solidFill>
                <a:srgbClr val="881D3F"/>
              </a:solidFill>
              <a:latin typeface="Trebuchet MS" charset="0"/>
              <a:ea typeface="Trebuchet MS" charset="0"/>
              <a:cs typeface="Trebuchet MS" charset="0"/>
            </a:endParaRPr>
          </a:p>
        </p:txBody>
      </p:sp>
      <p:sp>
        <p:nvSpPr>
          <p:cNvPr id="42" name="TextBox 41"/>
          <p:cNvSpPr txBox="1"/>
          <p:nvPr/>
        </p:nvSpPr>
        <p:spPr>
          <a:xfrm>
            <a:off x="32092640" y="15650401"/>
            <a:ext cx="2369559"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50% Increase</a:t>
            </a:r>
            <a:endParaRPr lang="en-US" sz="3000" dirty="0">
              <a:latin typeface="Trebuchet MS" charset="0"/>
              <a:ea typeface="Trebuchet MS" charset="0"/>
              <a:cs typeface="Trebuchet MS" charset="0"/>
            </a:endParaRPr>
          </a:p>
        </p:txBody>
      </p:sp>
      <p:sp>
        <p:nvSpPr>
          <p:cNvPr id="43" name="TextBox 42"/>
          <p:cNvSpPr txBox="1"/>
          <p:nvPr/>
        </p:nvSpPr>
        <p:spPr>
          <a:xfrm>
            <a:off x="32092639" y="18506184"/>
            <a:ext cx="2497800"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50% Decrease</a:t>
            </a:r>
            <a:endParaRPr lang="en-US" sz="3000" dirty="0">
              <a:latin typeface="Trebuchet MS" charset="0"/>
              <a:ea typeface="Trebuchet MS" charset="0"/>
              <a:cs typeface="Trebuchet MS" charset="0"/>
            </a:endParaRPr>
          </a:p>
        </p:txBody>
      </p:sp>
      <p:sp>
        <p:nvSpPr>
          <p:cNvPr id="44" name="TextBox 43"/>
          <p:cNvSpPr txBox="1"/>
          <p:nvPr/>
        </p:nvSpPr>
        <p:spPr>
          <a:xfrm>
            <a:off x="32092639" y="17078292"/>
            <a:ext cx="2007281"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No Change</a:t>
            </a:r>
            <a:endParaRPr lang="en-US" sz="3000" dirty="0">
              <a:latin typeface="Trebuchet MS" charset="0"/>
              <a:ea typeface="Trebuchet MS" charset="0"/>
              <a:cs typeface="Trebuchet MS" charset="0"/>
            </a:endParaRPr>
          </a:p>
        </p:txBody>
      </p:sp>
      <p:sp>
        <p:nvSpPr>
          <p:cNvPr id="45" name="TextBox 44"/>
          <p:cNvSpPr txBox="1"/>
          <p:nvPr/>
        </p:nvSpPr>
        <p:spPr>
          <a:xfrm>
            <a:off x="3934310" y="28122116"/>
            <a:ext cx="1580940" cy="584775"/>
          </a:xfrm>
          <a:prstGeom prst="rect">
            <a:avLst/>
          </a:prstGeom>
          <a:noFill/>
        </p:spPr>
        <p:txBody>
          <a:bodyPr wrap="square" rtlCol="0">
            <a:spAutoFit/>
          </a:bodyPr>
          <a:lstStyle/>
          <a:p>
            <a:r>
              <a:rPr lang="en-US" sz="3200" b="1" dirty="0" smtClean="0">
                <a:latin typeface="Trebuchet MS" charset="0"/>
                <a:ea typeface="Trebuchet MS" charset="0"/>
                <a:cs typeface="Trebuchet MS" charset="0"/>
              </a:rPr>
              <a:t>Math</a:t>
            </a:r>
            <a:endParaRPr lang="en-US" sz="3200" b="1" dirty="0">
              <a:latin typeface="Trebuchet MS" charset="0"/>
              <a:ea typeface="Trebuchet MS" charset="0"/>
              <a:cs typeface="Trebuchet MS" charset="0"/>
            </a:endParaRPr>
          </a:p>
        </p:txBody>
      </p:sp>
      <p:sp>
        <p:nvSpPr>
          <p:cNvPr id="46" name="TextBox 45"/>
          <p:cNvSpPr txBox="1"/>
          <p:nvPr/>
        </p:nvSpPr>
        <p:spPr>
          <a:xfrm>
            <a:off x="8146445" y="28076605"/>
            <a:ext cx="1531188"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English</a:t>
            </a:r>
            <a:endParaRPr lang="en-US" sz="3200" b="1" dirty="0">
              <a:latin typeface="Trebuchet MS" charset="0"/>
              <a:ea typeface="Trebuchet MS" charset="0"/>
              <a:cs typeface="Trebuchet MS" charset="0"/>
            </a:endParaRPr>
          </a:p>
        </p:txBody>
      </p:sp>
      <p:sp>
        <p:nvSpPr>
          <p:cNvPr id="47" name="TextBox 46"/>
          <p:cNvSpPr txBox="1"/>
          <p:nvPr/>
        </p:nvSpPr>
        <p:spPr>
          <a:xfrm>
            <a:off x="12358839" y="28076605"/>
            <a:ext cx="1697901"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Reading</a:t>
            </a:r>
            <a:endParaRPr lang="en-US" sz="3200" b="1" dirty="0">
              <a:latin typeface="Trebuchet MS" charset="0"/>
              <a:ea typeface="Trebuchet MS" charset="0"/>
              <a:cs typeface="Trebuchet MS" charset="0"/>
            </a:endParaRPr>
          </a:p>
        </p:txBody>
      </p:sp>
      <p:grpSp>
        <p:nvGrpSpPr>
          <p:cNvPr id="25" name="Group 24"/>
          <p:cNvGrpSpPr/>
          <p:nvPr/>
        </p:nvGrpSpPr>
        <p:grpSpPr>
          <a:xfrm>
            <a:off x="7688718" y="30509606"/>
            <a:ext cx="5080157" cy="553998"/>
            <a:chOff x="7620410" y="30552073"/>
            <a:chExt cx="5080157" cy="553998"/>
          </a:xfrm>
        </p:grpSpPr>
        <p:sp>
          <p:nvSpPr>
            <p:cNvPr id="19" name="Oval 18"/>
            <p:cNvSpPr/>
            <p:nvPr/>
          </p:nvSpPr>
          <p:spPr>
            <a:xfrm>
              <a:off x="7620410" y="30552073"/>
              <a:ext cx="457200" cy="457200"/>
            </a:xfrm>
            <a:prstGeom prst="ellipse">
              <a:avLst/>
            </a:prstGeom>
            <a:solidFill>
              <a:srgbClr val="620700"/>
            </a:solidFill>
            <a:ln>
              <a:solidFill>
                <a:srgbClr val="6207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8143733" y="30552073"/>
              <a:ext cx="1192955" cy="553998"/>
            </a:xfrm>
            <a:prstGeom prst="rect">
              <a:avLst/>
            </a:prstGeom>
          </p:spPr>
          <p:txBody>
            <a:bodyPr wrap="none">
              <a:spAutoFit/>
            </a:bodyPr>
            <a:lstStyle/>
            <a:p>
              <a:r>
                <a:rPr lang="en-US" sz="3000" dirty="0">
                  <a:latin typeface="Trebuchet MS" charset="0"/>
                  <a:ea typeface="Trebuchet MS" charset="0"/>
                  <a:cs typeface="Trebuchet MS" charset="0"/>
                </a:rPr>
                <a:t>White</a:t>
              </a:r>
              <a:endParaRPr lang="en-US" sz="3000" dirty="0"/>
            </a:p>
          </p:txBody>
        </p:sp>
        <p:sp>
          <p:nvSpPr>
            <p:cNvPr id="50" name="Oval 49"/>
            <p:cNvSpPr/>
            <p:nvPr/>
          </p:nvSpPr>
          <p:spPr>
            <a:xfrm>
              <a:off x="10181994" y="30552073"/>
              <a:ext cx="457200" cy="457200"/>
            </a:xfrm>
            <a:prstGeom prst="ellipse">
              <a:avLst/>
            </a:prstGeom>
            <a:solidFill>
              <a:srgbClr val="043268"/>
            </a:solidFill>
            <a:ln>
              <a:solidFill>
                <a:srgbClr val="0432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10704508" y="30552073"/>
              <a:ext cx="1996059" cy="553998"/>
            </a:xfrm>
            <a:prstGeom prst="rect">
              <a:avLst/>
            </a:prstGeom>
          </p:spPr>
          <p:txBody>
            <a:bodyPr wrap="none">
              <a:spAutoFit/>
            </a:bodyPr>
            <a:lstStyle/>
            <a:p>
              <a:r>
                <a:rPr lang="en-US" sz="3000" dirty="0" smtClean="0">
                  <a:latin typeface="Trebuchet MS" charset="0"/>
                  <a:ea typeface="Trebuchet MS" charset="0"/>
                  <a:cs typeface="Trebuchet MS" charset="0"/>
                </a:rPr>
                <a:t>Non-White</a:t>
              </a:r>
              <a:endParaRPr lang="en-US" sz="3000" dirty="0"/>
            </a:p>
          </p:txBody>
        </p:sp>
      </p:grpSp>
      <p:pic>
        <p:nvPicPr>
          <p:cNvPr id="63" name="Picture 62"/>
          <p:cNvPicPr>
            <a:picLocks/>
          </p:cNvPicPr>
          <p:nvPr/>
        </p:nvPicPr>
        <p:blipFill rotWithShape="1">
          <a:blip r:embed="rId10"/>
          <a:srcRect t="3455"/>
          <a:stretch/>
        </p:blipFill>
        <p:spPr>
          <a:xfrm>
            <a:off x="3000466" y="25177031"/>
            <a:ext cx="14456664" cy="5129784"/>
          </a:xfrm>
          <a:prstGeom prst="rect">
            <a:avLst/>
          </a:prstGeom>
        </p:spPr>
      </p:pic>
      <p:grpSp>
        <p:nvGrpSpPr>
          <p:cNvPr id="3" name="Group 2"/>
          <p:cNvGrpSpPr/>
          <p:nvPr/>
        </p:nvGrpSpPr>
        <p:grpSpPr>
          <a:xfrm>
            <a:off x="23993852" y="30509606"/>
            <a:ext cx="7120479" cy="553998"/>
            <a:chOff x="24255110" y="30988580"/>
            <a:chExt cx="7120479" cy="553998"/>
          </a:xfrm>
        </p:grpSpPr>
        <p:sp>
          <p:nvSpPr>
            <p:cNvPr id="57" name="Oval 56"/>
            <p:cNvSpPr/>
            <p:nvPr/>
          </p:nvSpPr>
          <p:spPr>
            <a:xfrm>
              <a:off x="24255110" y="30988580"/>
              <a:ext cx="457200" cy="457200"/>
            </a:xfrm>
            <a:prstGeom prst="ellipse">
              <a:avLst/>
            </a:prstGeom>
            <a:solidFill>
              <a:srgbClr val="F98D62"/>
            </a:solidFill>
            <a:ln>
              <a:solidFill>
                <a:srgbClr val="F98D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24777624" y="30988580"/>
              <a:ext cx="873957" cy="553998"/>
            </a:xfrm>
            <a:prstGeom prst="rect">
              <a:avLst/>
            </a:prstGeom>
          </p:spPr>
          <p:txBody>
            <a:bodyPr wrap="none">
              <a:spAutoFit/>
            </a:bodyPr>
            <a:lstStyle/>
            <a:p>
              <a:r>
                <a:rPr lang="en-US" sz="3000" dirty="0" smtClean="0">
                  <a:latin typeface="Trebuchet MS" charset="0"/>
                  <a:ea typeface="Trebuchet MS" charset="0"/>
                  <a:cs typeface="Trebuchet MS" charset="0"/>
                </a:rPr>
                <a:t>Low</a:t>
              </a:r>
              <a:endParaRPr lang="en-US" sz="3000" dirty="0"/>
            </a:p>
          </p:txBody>
        </p:sp>
        <p:sp>
          <p:nvSpPr>
            <p:cNvPr id="59" name="Oval 58"/>
            <p:cNvSpPr/>
            <p:nvPr/>
          </p:nvSpPr>
          <p:spPr>
            <a:xfrm>
              <a:off x="27079797" y="30988580"/>
              <a:ext cx="457200" cy="457200"/>
            </a:xfrm>
            <a:prstGeom prst="ellipse">
              <a:avLst/>
            </a:prstGeom>
            <a:solidFill>
              <a:srgbClr val="8DA0CC"/>
            </a:solidFill>
            <a:ln>
              <a:solidFill>
                <a:srgbClr val="8DA0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a:off x="27602311" y="30988580"/>
              <a:ext cx="1519968" cy="553998"/>
            </a:xfrm>
            <a:prstGeom prst="rect">
              <a:avLst/>
            </a:prstGeom>
          </p:spPr>
          <p:txBody>
            <a:bodyPr wrap="none">
              <a:spAutoFit/>
            </a:bodyPr>
            <a:lstStyle/>
            <a:p>
              <a:r>
                <a:rPr lang="en-US" sz="3000" dirty="0" smtClean="0">
                  <a:latin typeface="Trebuchet MS" charset="0"/>
                  <a:ea typeface="Trebuchet MS" charset="0"/>
                  <a:cs typeface="Trebuchet MS" charset="0"/>
                </a:rPr>
                <a:t>Medium</a:t>
              </a:r>
              <a:endParaRPr lang="en-US" sz="3000" dirty="0"/>
            </a:p>
          </p:txBody>
        </p:sp>
        <p:sp>
          <p:nvSpPr>
            <p:cNvPr id="61" name="Oval 60"/>
            <p:cNvSpPr/>
            <p:nvPr/>
          </p:nvSpPr>
          <p:spPr>
            <a:xfrm>
              <a:off x="29904571" y="30989033"/>
              <a:ext cx="457200" cy="457200"/>
            </a:xfrm>
            <a:prstGeom prst="ellipse">
              <a:avLst/>
            </a:prstGeom>
            <a:solidFill>
              <a:srgbClr val="64C0A2"/>
            </a:solidFill>
            <a:ln>
              <a:solidFill>
                <a:srgbClr val="64C0A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30427894" y="30988580"/>
              <a:ext cx="947695" cy="553998"/>
            </a:xfrm>
            <a:prstGeom prst="rect">
              <a:avLst/>
            </a:prstGeom>
          </p:spPr>
          <p:txBody>
            <a:bodyPr wrap="none">
              <a:spAutoFit/>
            </a:bodyPr>
            <a:lstStyle/>
            <a:p>
              <a:r>
                <a:rPr lang="en-US" sz="3000" dirty="0" smtClean="0">
                  <a:latin typeface="Trebuchet MS" charset="0"/>
                  <a:ea typeface="Trebuchet MS" charset="0"/>
                  <a:cs typeface="Trebuchet MS" charset="0"/>
                </a:rPr>
                <a:t>High</a:t>
              </a:r>
              <a:endParaRPr lang="en-US" sz="3000" dirty="0"/>
            </a:p>
          </p:txBody>
        </p:sp>
      </p:grpSp>
      <p:pic>
        <p:nvPicPr>
          <p:cNvPr id="71" name="Picture 70"/>
          <p:cNvPicPr>
            <a:picLocks/>
          </p:cNvPicPr>
          <p:nvPr/>
        </p:nvPicPr>
        <p:blipFill rotWithShape="1">
          <a:blip r:embed="rId11"/>
          <a:srcRect t="3192"/>
          <a:stretch/>
        </p:blipFill>
        <p:spPr>
          <a:xfrm>
            <a:off x="3021970" y="25144835"/>
            <a:ext cx="14456664" cy="5129784"/>
          </a:xfrm>
          <a:prstGeom prst="rect">
            <a:avLst/>
          </a:prstGeom>
        </p:spPr>
      </p:pic>
      <p:pic>
        <p:nvPicPr>
          <p:cNvPr id="72" name="Picture 71"/>
          <p:cNvPicPr>
            <a:picLocks/>
          </p:cNvPicPr>
          <p:nvPr/>
        </p:nvPicPr>
        <p:blipFill rotWithShape="1">
          <a:blip r:embed="rId12"/>
          <a:srcRect t="3922"/>
          <a:stretch/>
        </p:blipFill>
        <p:spPr>
          <a:xfrm>
            <a:off x="20243834" y="25149460"/>
            <a:ext cx="14456664" cy="5129784"/>
          </a:xfrm>
          <a:prstGeom prst="rect">
            <a:avLst/>
          </a:prstGeom>
        </p:spPr>
      </p:pic>
      <p:pic>
        <p:nvPicPr>
          <p:cNvPr id="74" name="Picture 73"/>
          <p:cNvPicPr>
            <a:picLocks/>
          </p:cNvPicPr>
          <p:nvPr/>
        </p:nvPicPr>
        <p:blipFill rotWithShape="1">
          <a:blip r:embed="rId13"/>
          <a:srcRect t="3557"/>
          <a:stretch/>
        </p:blipFill>
        <p:spPr>
          <a:xfrm>
            <a:off x="2972227" y="25147390"/>
            <a:ext cx="14456664" cy="5129784"/>
          </a:xfrm>
          <a:prstGeom prst="rect">
            <a:avLst/>
          </a:prstGeom>
        </p:spPr>
      </p:pic>
      <p:pic>
        <p:nvPicPr>
          <p:cNvPr id="75" name="Picture 74"/>
          <p:cNvPicPr>
            <a:picLocks/>
          </p:cNvPicPr>
          <p:nvPr/>
        </p:nvPicPr>
        <p:blipFill>
          <a:blip r:embed="rId14"/>
          <a:stretch>
            <a:fillRect/>
          </a:stretch>
        </p:blipFill>
        <p:spPr>
          <a:xfrm>
            <a:off x="20265338" y="25154741"/>
            <a:ext cx="14456664" cy="5129784"/>
          </a:xfrm>
          <a:prstGeom prst="rect">
            <a:avLst/>
          </a:prstGeom>
        </p:spPr>
      </p:pic>
      <p:pic>
        <p:nvPicPr>
          <p:cNvPr id="78" name="Picture 77"/>
          <p:cNvPicPr>
            <a:picLocks/>
          </p:cNvPicPr>
          <p:nvPr/>
        </p:nvPicPr>
        <p:blipFill>
          <a:blip r:embed="rId15"/>
          <a:stretch>
            <a:fillRect/>
          </a:stretch>
        </p:blipFill>
        <p:spPr>
          <a:xfrm>
            <a:off x="2943988" y="25151222"/>
            <a:ext cx="14456664" cy="5129784"/>
          </a:xfrm>
          <a:prstGeom prst="rect">
            <a:avLst/>
          </a:prstGeom>
        </p:spPr>
      </p:pic>
      <p:sp>
        <p:nvSpPr>
          <p:cNvPr id="65" name="TextBox 64"/>
          <p:cNvSpPr txBox="1"/>
          <p:nvPr/>
        </p:nvSpPr>
        <p:spPr>
          <a:xfrm>
            <a:off x="3716572" y="29026721"/>
            <a:ext cx="2593980"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Mathematics</a:t>
            </a:r>
            <a:endParaRPr lang="en-US" sz="3200" b="1" dirty="0">
              <a:latin typeface="Trebuchet MS" charset="0"/>
              <a:ea typeface="Trebuchet MS" charset="0"/>
              <a:cs typeface="Trebuchet MS" charset="0"/>
            </a:endParaRPr>
          </a:p>
        </p:txBody>
      </p:sp>
      <p:sp>
        <p:nvSpPr>
          <p:cNvPr id="66" name="TextBox 65"/>
          <p:cNvSpPr txBox="1"/>
          <p:nvPr/>
        </p:nvSpPr>
        <p:spPr>
          <a:xfrm>
            <a:off x="8545424" y="29028164"/>
            <a:ext cx="1531188"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English</a:t>
            </a:r>
            <a:endParaRPr lang="en-US" sz="3200" b="1" dirty="0">
              <a:latin typeface="Trebuchet MS" charset="0"/>
              <a:ea typeface="Trebuchet MS" charset="0"/>
              <a:cs typeface="Trebuchet MS" charset="0"/>
            </a:endParaRPr>
          </a:p>
        </p:txBody>
      </p:sp>
      <p:sp>
        <p:nvSpPr>
          <p:cNvPr id="67" name="TextBox 66"/>
          <p:cNvSpPr txBox="1"/>
          <p:nvPr/>
        </p:nvSpPr>
        <p:spPr>
          <a:xfrm>
            <a:off x="13349675" y="28998544"/>
            <a:ext cx="1697901"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Reading</a:t>
            </a:r>
            <a:endParaRPr lang="en-US" sz="3200" b="1" dirty="0">
              <a:latin typeface="Trebuchet MS" charset="0"/>
              <a:ea typeface="Trebuchet MS" charset="0"/>
              <a:cs typeface="Trebuchet MS" charset="0"/>
            </a:endParaRPr>
          </a:p>
        </p:txBody>
      </p:sp>
      <p:sp>
        <p:nvSpPr>
          <p:cNvPr id="81" name="TextBox 80"/>
          <p:cNvSpPr txBox="1"/>
          <p:nvPr/>
        </p:nvSpPr>
        <p:spPr>
          <a:xfrm rot="16200000">
            <a:off x="825313" y="27172046"/>
            <a:ext cx="4272323" cy="553998"/>
          </a:xfrm>
          <a:prstGeom prst="rect">
            <a:avLst/>
          </a:prstGeom>
          <a:noFill/>
        </p:spPr>
        <p:txBody>
          <a:bodyPr wrap="none" rtlCol="0">
            <a:spAutoFit/>
          </a:bodyPr>
          <a:lstStyle/>
          <a:p>
            <a:r>
              <a:rPr lang="en-US" sz="3000" b="1" dirty="0" smtClean="0">
                <a:latin typeface="Trebuchet MS" charset="0"/>
                <a:ea typeface="Trebuchet MS" charset="0"/>
                <a:cs typeface="Trebuchet MS" charset="0"/>
              </a:rPr>
              <a:t>Proportion of Students</a:t>
            </a:r>
            <a:endParaRPr lang="en-US" sz="3000" b="1" dirty="0">
              <a:latin typeface="Trebuchet MS" charset="0"/>
              <a:ea typeface="Trebuchet MS" charset="0"/>
              <a:cs typeface="Trebuchet MS" charset="0"/>
            </a:endParaRPr>
          </a:p>
        </p:txBody>
      </p:sp>
      <p:pic>
        <p:nvPicPr>
          <p:cNvPr id="73" name="Picture 7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65931" y="23486880"/>
            <a:ext cx="15495932" cy="1866671"/>
          </a:xfrm>
          <a:prstGeom prst="rect">
            <a:avLst/>
          </a:prstGeom>
        </p:spPr>
      </p:pic>
      <p:sp>
        <p:nvSpPr>
          <p:cNvPr id="76" name="TextBox 75"/>
          <p:cNvSpPr txBox="1"/>
          <p:nvPr/>
        </p:nvSpPr>
        <p:spPr>
          <a:xfrm>
            <a:off x="3435126" y="23295426"/>
            <a:ext cx="13035794"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Differences by Race</a:t>
            </a:r>
            <a:endParaRPr lang="en-US" sz="6500" dirty="0">
              <a:latin typeface="Raleway Medium" charset="0"/>
              <a:ea typeface="Raleway Medium" charset="0"/>
              <a:cs typeface="Raleway Medium" charset="0"/>
            </a:endParaRPr>
          </a:p>
        </p:txBody>
      </p:sp>
      <p:pic>
        <p:nvPicPr>
          <p:cNvPr id="79" name="Picture 7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134209" y="23486880"/>
            <a:ext cx="15495932" cy="1866671"/>
          </a:xfrm>
          <a:prstGeom prst="rect">
            <a:avLst/>
          </a:prstGeom>
        </p:spPr>
      </p:pic>
      <p:sp>
        <p:nvSpPr>
          <p:cNvPr id="80" name="TextBox 79"/>
          <p:cNvSpPr txBox="1"/>
          <p:nvPr/>
        </p:nvSpPr>
        <p:spPr>
          <a:xfrm>
            <a:off x="20703404" y="23291959"/>
            <a:ext cx="13035794"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Differences by Career Readiness</a:t>
            </a:r>
            <a:endParaRPr lang="en-US" sz="6500" dirty="0">
              <a:latin typeface="Raleway Medium" charset="0"/>
              <a:ea typeface="Raleway Medium" charset="0"/>
              <a:cs typeface="Raleway Medium" charset="0"/>
            </a:endParaRPr>
          </a:p>
        </p:txBody>
      </p:sp>
      <p:sp>
        <p:nvSpPr>
          <p:cNvPr id="5" name="TextBox 4"/>
          <p:cNvSpPr txBox="1"/>
          <p:nvPr/>
        </p:nvSpPr>
        <p:spPr>
          <a:xfrm>
            <a:off x="3362144" y="31038395"/>
            <a:ext cx="31338354" cy="4459990"/>
          </a:xfrm>
          <a:prstGeom prst="rect">
            <a:avLst/>
          </a:prstGeom>
          <a:noFill/>
        </p:spPr>
        <p:txBody>
          <a:bodyPr wrap="square" rtlCol="0">
            <a:spAutoFit/>
          </a:bodyPr>
          <a:lstStyle/>
          <a:p>
            <a:pPr>
              <a:spcAft>
                <a:spcPts val="600"/>
              </a:spcAft>
            </a:pPr>
            <a:r>
              <a:rPr lang="en-US" sz="3000" b="1" dirty="0" smtClean="0">
                <a:solidFill>
                  <a:srgbClr val="881D3F"/>
                </a:solidFill>
                <a:latin typeface="Trebuchet MS" charset="0"/>
                <a:ea typeface="Trebuchet MS" charset="0"/>
                <a:cs typeface="Trebuchet MS" charset="0"/>
              </a:rPr>
              <a:t>Race</a:t>
            </a:r>
          </a:p>
          <a:p>
            <a:pPr marL="457200" indent="-457200">
              <a:spcAft>
                <a:spcPts val="600"/>
              </a:spcAft>
              <a:buFont typeface="Arial" charset="0"/>
              <a:buChar char="•"/>
            </a:pPr>
            <a:r>
              <a:rPr lang="en-US" sz="3000" dirty="0">
                <a:latin typeface="Trebuchet MS" charset="0"/>
                <a:ea typeface="Trebuchet MS" charset="0"/>
                <a:cs typeface="Trebuchet MS" charset="0"/>
              </a:rPr>
              <a:t>There was a general decline in remedial course </a:t>
            </a:r>
            <a:r>
              <a:rPr lang="en-US" sz="3000" dirty="0" smtClean="0">
                <a:latin typeface="Trebuchet MS" charset="0"/>
                <a:ea typeface="Trebuchet MS" charset="0"/>
                <a:cs typeface="Trebuchet MS" charset="0"/>
              </a:rPr>
              <a:t>placement across 2009-2014, </a:t>
            </a:r>
            <a:r>
              <a:rPr lang="en-US" sz="3000" dirty="0">
                <a:latin typeface="Trebuchet MS" charset="0"/>
                <a:ea typeface="Trebuchet MS" charset="0"/>
                <a:cs typeface="Trebuchet MS" charset="0"/>
              </a:rPr>
              <a:t>however white students consistently performed better than non-white students.</a:t>
            </a:r>
          </a:p>
          <a:p>
            <a:pPr>
              <a:spcAft>
                <a:spcPts val="600"/>
              </a:spcAft>
            </a:pPr>
            <a:r>
              <a:rPr lang="en-US" sz="3000" b="1" dirty="0" smtClean="0">
                <a:solidFill>
                  <a:srgbClr val="881D3F"/>
                </a:solidFill>
                <a:latin typeface="Trebuchet MS" charset="0"/>
                <a:ea typeface="Trebuchet MS" charset="0"/>
                <a:cs typeface="Trebuchet MS" charset="0"/>
              </a:rPr>
              <a:t>Career Readiness: </a:t>
            </a:r>
          </a:p>
          <a:p>
            <a:pPr marL="457200" indent="-457200">
              <a:spcAft>
                <a:spcPts val="600"/>
              </a:spcAft>
              <a:buFont typeface="Arial"/>
              <a:buChar char="•"/>
            </a:pPr>
            <a:r>
              <a:rPr lang="en-US" sz="3000" dirty="0" smtClean="0">
                <a:latin typeface="Trebuchet MS" charset="0"/>
                <a:ea typeface="Trebuchet MS" charset="0"/>
                <a:cs typeface="Trebuchet MS" charset="0"/>
              </a:rPr>
              <a:t>Due to the unique requirements and goals involved with the career readiness indicators, we explo</a:t>
            </a:r>
            <a:r>
              <a:rPr lang="en-US" sz="3000" dirty="0" smtClean="0">
                <a:solidFill>
                  <a:srgbClr val="000000"/>
                </a:solidFill>
                <a:latin typeface="Trebuchet MS" charset="0"/>
                <a:ea typeface="Trebuchet MS" charset="0"/>
                <a:cs typeface="Trebuchet MS" charset="0"/>
              </a:rPr>
              <a:t>red</a:t>
            </a:r>
            <a:r>
              <a:rPr lang="en-US" sz="3000" dirty="0" smtClean="0">
                <a:latin typeface="Trebuchet MS" charset="0"/>
                <a:ea typeface="Trebuchet MS" charset="0"/>
                <a:cs typeface="Trebuchet MS" charset="0"/>
              </a:rPr>
              <a:t> how career readiness may impact remedial course placement. </a:t>
            </a:r>
          </a:p>
          <a:p>
            <a:pPr marL="457200" indent="-457200">
              <a:spcAft>
                <a:spcPts val="600"/>
              </a:spcAft>
              <a:buFont typeface="Arial"/>
              <a:buChar char="•"/>
            </a:pPr>
            <a:r>
              <a:rPr lang="en-US" sz="3000" dirty="0" smtClean="0">
                <a:latin typeface="Trebuchet MS" charset="0"/>
                <a:ea typeface="Trebuchet MS" charset="0"/>
                <a:cs typeface="Trebuchet MS" charset="0"/>
              </a:rPr>
              <a:t>We </a:t>
            </a:r>
            <a:r>
              <a:rPr lang="en-US" sz="3000" dirty="0">
                <a:latin typeface="Trebuchet MS" charset="0"/>
                <a:ea typeface="Trebuchet MS" charset="0"/>
                <a:cs typeface="Trebuchet MS" charset="0"/>
              </a:rPr>
              <a:t>found that districts with a </a:t>
            </a:r>
            <a:r>
              <a:rPr lang="en-US" sz="3000" b="1" i="1" dirty="0">
                <a:latin typeface="Trebuchet MS" charset="0"/>
                <a:ea typeface="Trebuchet MS" charset="0"/>
                <a:cs typeface="Trebuchet MS" charset="0"/>
              </a:rPr>
              <a:t>higher proportion of Career Ready</a:t>
            </a:r>
            <a:r>
              <a:rPr lang="en-US" sz="3000" dirty="0">
                <a:latin typeface="Trebuchet MS" charset="0"/>
                <a:ea typeface="Trebuchet MS" charset="0"/>
                <a:cs typeface="Trebuchet MS" charset="0"/>
              </a:rPr>
              <a:t> Students </a:t>
            </a:r>
            <a:r>
              <a:rPr lang="en-US" sz="3000" dirty="0" smtClean="0">
                <a:latin typeface="Trebuchet MS" charset="0"/>
                <a:ea typeface="Trebuchet MS" charset="0"/>
                <a:cs typeface="Trebuchet MS" charset="0"/>
              </a:rPr>
              <a:t>have a </a:t>
            </a:r>
            <a:r>
              <a:rPr lang="en-US" sz="3000" b="1" i="1" dirty="0">
                <a:latin typeface="Trebuchet MS" charset="0"/>
                <a:ea typeface="Trebuchet MS" charset="0"/>
                <a:cs typeface="Trebuchet MS" charset="0"/>
              </a:rPr>
              <a:t>higher proportion </a:t>
            </a:r>
            <a:r>
              <a:rPr lang="en-US" sz="3000" b="1" i="1" dirty="0" smtClean="0">
                <a:latin typeface="Trebuchet MS" charset="0"/>
                <a:ea typeface="Trebuchet MS" charset="0"/>
                <a:cs typeface="Trebuchet MS" charset="0"/>
              </a:rPr>
              <a:t>of </a:t>
            </a:r>
            <a:r>
              <a:rPr lang="en-US" sz="3000" b="1" i="1" dirty="0">
                <a:latin typeface="Trebuchet MS" charset="0"/>
                <a:ea typeface="Trebuchet MS" charset="0"/>
                <a:cs typeface="Trebuchet MS" charset="0"/>
              </a:rPr>
              <a:t>remedial </a:t>
            </a:r>
            <a:r>
              <a:rPr lang="en-US" sz="3000" b="1" i="1" dirty="0" smtClean="0">
                <a:latin typeface="Trebuchet MS" charset="0"/>
                <a:ea typeface="Trebuchet MS" charset="0"/>
                <a:cs typeface="Trebuchet MS" charset="0"/>
              </a:rPr>
              <a:t>course </a:t>
            </a:r>
            <a:r>
              <a:rPr lang="en-US" sz="3000" b="1" i="1" dirty="0" smtClean="0">
                <a:solidFill>
                  <a:srgbClr val="000000"/>
                </a:solidFill>
                <a:latin typeface="Trebuchet MS" charset="0"/>
                <a:ea typeface="Trebuchet MS" charset="0"/>
                <a:cs typeface="Trebuchet MS" charset="0"/>
              </a:rPr>
              <a:t>placement</a:t>
            </a:r>
            <a:r>
              <a:rPr lang="en-US" sz="3000" dirty="0" smtClean="0">
                <a:solidFill>
                  <a:srgbClr val="000000"/>
                </a:solidFill>
                <a:latin typeface="Trebuchet MS" charset="0"/>
                <a:ea typeface="Trebuchet MS" charset="0"/>
                <a:cs typeface="Trebuchet MS" charset="0"/>
              </a:rPr>
              <a:t>. </a:t>
            </a:r>
          </a:p>
          <a:p>
            <a:pPr marL="457200" indent="-457200">
              <a:spcAft>
                <a:spcPts val="600"/>
              </a:spcAft>
              <a:buFont typeface="Arial"/>
              <a:buChar char="•"/>
            </a:pPr>
            <a:r>
              <a:rPr lang="en-US" sz="3000" dirty="0" smtClean="0">
                <a:latin typeface="Trebuchet MS" charset="0"/>
                <a:ea typeface="Trebuchet MS" charset="0"/>
                <a:cs typeface="Trebuchet MS" charset="0"/>
              </a:rPr>
              <a:t>We </a:t>
            </a:r>
            <a:r>
              <a:rPr lang="en-US" sz="3000" dirty="0">
                <a:latin typeface="Trebuchet MS" charset="0"/>
                <a:ea typeface="Trebuchet MS" charset="0"/>
                <a:cs typeface="Trebuchet MS" charset="0"/>
              </a:rPr>
              <a:t>do not see </a:t>
            </a:r>
            <a:r>
              <a:rPr lang="en-US" sz="3000" dirty="0" smtClean="0">
                <a:latin typeface="Trebuchet MS" charset="0"/>
                <a:ea typeface="Trebuchet MS" charset="0"/>
                <a:cs typeface="Trebuchet MS" charset="0"/>
              </a:rPr>
              <a:t>much difference </a:t>
            </a:r>
            <a:r>
              <a:rPr lang="en-US" sz="3000" dirty="0">
                <a:latin typeface="Trebuchet MS" charset="0"/>
                <a:ea typeface="Trebuchet MS" charset="0"/>
                <a:cs typeface="Trebuchet MS" charset="0"/>
              </a:rPr>
              <a:t>between High and Medium Career Ready </a:t>
            </a:r>
            <a:r>
              <a:rPr lang="en-US" sz="3000" dirty="0" smtClean="0">
                <a:latin typeface="Trebuchet MS" charset="0"/>
                <a:ea typeface="Trebuchet MS" charset="0"/>
                <a:cs typeface="Trebuchet MS" charset="0"/>
              </a:rPr>
              <a:t>Districts.</a:t>
            </a:r>
            <a:endParaRPr lang="en-US" sz="3000" dirty="0">
              <a:latin typeface="Trebuchet MS" charset="0"/>
              <a:ea typeface="Trebuchet MS" charset="0"/>
              <a:cs typeface="Trebuchet MS" charset="0"/>
            </a:endParaRPr>
          </a:p>
          <a:p>
            <a:endParaRPr lang="en-US" dirty="0"/>
          </a:p>
        </p:txBody>
      </p:sp>
      <p:sp>
        <p:nvSpPr>
          <p:cNvPr id="83" name="TextBox 82"/>
          <p:cNvSpPr txBox="1"/>
          <p:nvPr/>
        </p:nvSpPr>
        <p:spPr>
          <a:xfrm>
            <a:off x="3429607" y="35684895"/>
            <a:ext cx="31032591" cy="2731517"/>
          </a:xfrm>
          <a:prstGeom prst="rect">
            <a:avLst/>
          </a:prstGeom>
          <a:noFill/>
        </p:spPr>
        <p:txBody>
          <a:bodyPr wrap="square" rtlCol="0">
            <a:spAutoFit/>
          </a:bodyPr>
          <a:lstStyle/>
          <a:p>
            <a:r>
              <a:rPr lang="en-US" sz="2450" baseline="30000" dirty="0" smtClean="0">
                <a:latin typeface="Trebuchet MS" charset="0"/>
                <a:ea typeface="Trebuchet MS" charset="0"/>
                <a:cs typeface="Trebuchet MS" charset="0"/>
              </a:rPr>
              <a:t>[1]</a:t>
            </a:r>
            <a:r>
              <a:rPr lang="en-US" sz="2450" b="1" dirty="0"/>
              <a:t> </a:t>
            </a:r>
            <a:r>
              <a:rPr lang="en-US" sz="2450" dirty="0" smtClean="0">
                <a:latin typeface="Trebuchet MS" charset="0"/>
                <a:ea typeface="Trebuchet MS" charset="0"/>
                <a:cs typeface="Trebuchet MS" charset="0"/>
              </a:rPr>
              <a:t>Kentucky </a:t>
            </a:r>
            <a:r>
              <a:rPr lang="en-US" sz="2450" dirty="0">
                <a:latin typeface="Trebuchet MS" charset="0"/>
                <a:ea typeface="Trebuchet MS" charset="0"/>
                <a:cs typeface="Trebuchet MS" charset="0"/>
              </a:rPr>
              <a:t>Department of Education and Kentucky Council on Postsecondary Education. (</a:t>
            </a:r>
            <a:r>
              <a:rPr lang="en-US" sz="2450" dirty="0" smtClean="0">
                <a:latin typeface="Trebuchet MS" charset="0"/>
                <a:ea typeface="Trebuchet MS" charset="0"/>
                <a:cs typeface="Trebuchet MS" charset="0"/>
              </a:rPr>
              <a:t>2010)</a:t>
            </a:r>
            <a:r>
              <a:rPr lang="en-US" sz="2450" dirty="0">
                <a:latin typeface="Trebuchet MS" charset="0"/>
                <a:ea typeface="Trebuchet MS" charset="0"/>
                <a:cs typeface="Trebuchet MS" charset="0"/>
              </a:rPr>
              <a:t>. </a:t>
            </a:r>
            <a:r>
              <a:rPr lang="en-US" sz="2450" i="1" dirty="0">
                <a:latin typeface="Trebuchet MS" charset="0"/>
                <a:ea typeface="Trebuchet MS" charset="0"/>
                <a:cs typeface="Trebuchet MS" charset="0"/>
              </a:rPr>
              <a:t>Unified Strategy for College and Career Readiness Senate Bill 1 </a:t>
            </a:r>
            <a:r>
              <a:rPr lang="en-US" sz="2450" i="1" dirty="0" smtClean="0">
                <a:latin typeface="Trebuchet MS" charset="0"/>
                <a:ea typeface="Trebuchet MS" charset="0"/>
                <a:cs typeface="Trebuchet MS" charset="0"/>
              </a:rPr>
              <a:t>2009</a:t>
            </a:r>
            <a:r>
              <a:rPr lang="en-US" sz="2450" dirty="0" smtClean="0">
                <a:latin typeface="Trebuchet MS" charset="0"/>
                <a:ea typeface="Trebuchet MS" charset="0"/>
                <a:cs typeface="Trebuchet MS" charset="0"/>
              </a:rPr>
              <a:t>. </a:t>
            </a:r>
          </a:p>
          <a:p>
            <a:r>
              <a:rPr lang="en-US" sz="2450" baseline="30000" dirty="0" smtClean="0">
                <a:latin typeface="Trebuchet MS" charset="0"/>
                <a:ea typeface="Trebuchet MS" charset="0"/>
                <a:cs typeface="Trebuchet MS" charset="0"/>
              </a:rPr>
              <a:t>[2]</a:t>
            </a:r>
            <a:r>
              <a:rPr lang="en-US" sz="2450" b="1" dirty="0"/>
              <a:t> </a:t>
            </a:r>
            <a:r>
              <a:rPr lang="en-US" sz="2450" dirty="0">
                <a:latin typeface="Trebuchet MS" charset="0"/>
                <a:ea typeface="Trebuchet MS" charset="0"/>
                <a:cs typeface="Trebuchet MS" charset="0"/>
              </a:rPr>
              <a:t>Career/College Readiness for All. (</a:t>
            </a:r>
            <a:r>
              <a:rPr lang="en-US" sz="2450" dirty="0" smtClean="0">
                <a:latin typeface="Trebuchet MS" charset="0"/>
                <a:ea typeface="Trebuchet MS" charset="0"/>
                <a:cs typeface="Trebuchet MS" charset="0"/>
              </a:rPr>
              <a:t>2015)</a:t>
            </a:r>
            <a:r>
              <a:rPr lang="en-US" sz="2450" dirty="0">
                <a:latin typeface="Trebuchet MS" charset="0"/>
                <a:ea typeface="Trebuchet MS" charset="0"/>
                <a:cs typeface="Trebuchet MS" charset="0"/>
              </a:rPr>
              <a:t>. </a:t>
            </a:r>
            <a:r>
              <a:rPr lang="en-US" sz="2450" dirty="0" smtClean="0">
                <a:latin typeface="Trebuchet MS" charset="0"/>
                <a:ea typeface="Trebuchet MS" charset="0"/>
                <a:cs typeface="Trebuchet MS" charset="0"/>
                <a:hlinkClick r:id="rId16"/>
              </a:rPr>
              <a:t>http</a:t>
            </a:r>
            <a:r>
              <a:rPr lang="en-US" sz="2450" dirty="0">
                <a:latin typeface="Trebuchet MS" charset="0"/>
                <a:ea typeface="Trebuchet MS" charset="0"/>
                <a:cs typeface="Trebuchet MS" charset="0"/>
                <a:hlinkClick r:id="rId16"/>
              </a:rPr>
              <a:t>://</a:t>
            </a:r>
            <a:r>
              <a:rPr lang="en-US" sz="2450" dirty="0" smtClean="0">
                <a:latin typeface="Trebuchet MS" charset="0"/>
                <a:ea typeface="Trebuchet MS" charset="0"/>
                <a:cs typeface="Trebuchet MS" charset="0"/>
                <a:hlinkClick r:id="rId16"/>
              </a:rPr>
              <a:t>education.ky.gov/educational/CCR/Pages/default.aspx</a:t>
            </a:r>
            <a:endParaRPr lang="en-US" sz="2450" baseline="30000" dirty="0" smtClean="0">
              <a:latin typeface="Trebuchet MS" charset="0"/>
              <a:ea typeface="Trebuchet MS" charset="0"/>
              <a:cs typeface="Trebuchet MS" charset="0"/>
            </a:endParaRPr>
          </a:p>
          <a:p>
            <a:r>
              <a:rPr lang="en-US" sz="2450" baseline="30000" dirty="0" smtClean="0">
                <a:latin typeface="Trebuchet MS" charset="0"/>
                <a:ea typeface="Trebuchet MS" charset="0"/>
                <a:cs typeface="Trebuchet MS" charset="0"/>
              </a:rPr>
              <a:t>[3]</a:t>
            </a:r>
            <a:r>
              <a:rPr lang="en-US" sz="2450" dirty="0" smtClean="0">
                <a:latin typeface="Trebuchet MS" charset="0"/>
                <a:ea typeface="Trebuchet MS" charset="0"/>
                <a:cs typeface="Trebuchet MS" charset="0"/>
              </a:rPr>
              <a:t> ACT(2009). </a:t>
            </a:r>
            <a:r>
              <a:rPr lang="en-US" sz="2450" i="1" dirty="0" smtClean="0">
                <a:latin typeface="Trebuchet MS" charset="0"/>
                <a:ea typeface="Trebuchet MS" charset="0"/>
                <a:cs typeface="Trebuchet MS" charset="0"/>
              </a:rPr>
              <a:t>ACT </a:t>
            </a:r>
            <a:r>
              <a:rPr lang="en-US" sz="2450" i="1" dirty="0">
                <a:latin typeface="Trebuchet MS" charset="0"/>
                <a:ea typeface="Trebuchet MS" charset="0"/>
                <a:cs typeface="Trebuchet MS" charset="0"/>
              </a:rPr>
              <a:t>Profile Report - National: Graduating Class </a:t>
            </a:r>
            <a:r>
              <a:rPr lang="en-US" sz="2450" i="1" dirty="0" smtClean="0">
                <a:latin typeface="Trebuchet MS" charset="0"/>
                <a:ea typeface="Trebuchet MS" charset="0"/>
                <a:cs typeface="Trebuchet MS" charset="0"/>
              </a:rPr>
              <a:t>2009</a:t>
            </a:r>
            <a:r>
              <a:rPr lang="en-US" sz="2450" dirty="0" smtClean="0">
                <a:latin typeface="Trebuchet MS" charset="0"/>
                <a:ea typeface="Trebuchet MS" charset="0"/>
                <a:cs typeface="Trebuchet MS" charset="0"/>
              </a:rPr>
              <a:t>. Iowa City, IA.</a:t>
            </a:r>
            <a:endParaRPr lang="en-US" sz="2450" baseline="30000" dirty="0" smtClean="0">
              <a:latin typeface="Trebuchet MS" charset="0"/>
              <a:ea typeface="Trebuchet MS" charset="0"/>
              <a:cs typeface="Trebuchet MS" charset="0"/>
            </a:endParaRPr>
          </a:p>
          <a:p>
            <a:r>
              <a:rPr lang="en-US" sz="2450" baseline="30000" dirty="0" smtClean="0">
                <a:latin typeface="Trebuchet MS" charset="0"/>
                <a:ea typeface="Trebuchet MS" charset="0"/>
                <a:cs typeface="Trebuchet MS" charset="0"/>
              </a:rPr>
              <a:t>[4] </a:t>
            </a:r>
            <a:r>
              <a:rPr lang="en-US" sz="2450" dirty="0" smtClean="0">
                <a:latin typeface="Trebuchet MS" charset="0"/>
                <a:ea typeface="Trebuchet MS" charset="0"/>
                <a:cs typeface="Trebuchet MS" charset="0"/>
              </a:rPr>
              <a:t>Peter D. Hart Research Associates. (2005). </a:t>
            </a:r>
            <a:r>
              <a:rPr lang="en-US" sz="2450" i="1" dirty="0" smtClean="0">
                <a:latin typeface="Trebuchet MS" charset="0"/>
                <a:ea typeface="Trebuchet MS" charset="0"/>
                <a:cs typeface="Trebuchet MS" charset="0"/>
              </a:rPr>
              <a:t>Rising to the challenge: Are high school graduates prepared for college and work?</a:t>
            </a:r>
            <a:r>
              <a:rPr lang="en-US" sz="2450" dirty="0" smtClean="0">
                <a:latin typeface="Trebuchet MS" charset="0"/>
                <a:ea typeface="Trebuchet MS" charset="0"/>
                <a:cs typeface="Trebuchet MS" charset="0"/>
              </a:rPr>
              <a:t> Washington, DC: Achieve.</a:t>
            </a:r>
            <a:endParaRPr lang="en-US" sz="2450" baseline="30000" dirty="0" smtClean="0">
              <a:latin typeface="Trebuchet MS" charset="0"/>
              <a:ea typeface="Trebuchet MS" charset="0"/>
              <a:cs typeface="Trebuchet MS" charset="0"/>
            </a:endParaRPr>
          </a:p>
          <a:p>
            <a:r>
              <a:rPr lang="en-US" sz="2450" baseline="30000" dirty="0" smtClean="0">
                <a:latin typeface="Trebuchet MS" charset="0"/>
                <a:ea typeface="Trebuchet MS" charset="0"/>
                <a:cs typeface="Trebuchet MS" charset="0"/>
              </a:rPr>
              <a:t>[5] </a:t>
            </a:r>
            <a:r>
              <a:rPr lang="en-US" sz="2450" dirty="0" smtClean="0">
                <a:latin typeface="Trebuchet MS" charset="0"/>
                <a:ea typeface="Trebuchet MS" charset="0"/>
                <a:cs typeface="Trebuchet MS" charset="0"/>
              </a:rPr>
              <a:t>Maruyama, D. (2012). Assessing college readiness: Should we be satisfied with ACT or other threshold scores? </a:t>
            </a:r>
            <a:r>
              <a:rPr lang="en-US" sz="2450" i="1" dirty="0" smtClean="0">
                <a:latin typeface="Trebuchet MS" charset="0"/>
                <a:ea typeface="Trebuchet MS" charset="0"/>
                <a:cs typeface="Trebuchet MS" charset="0"/>
              </a:rPr>
              <a:t>Educational Researcher, 41</a:t>
            </a:r>
            <a:r>
              <a:rPr lang="en-US" sz="2450" dirty="0" smtClean="0">
                <a:latin typeface="Trebuchet MS" charset="0"/>
                <a:ea typeface="Trebuchet MS" charset="0"/>
                <a:cs typeface="Trebuchet MS" charset="0"/>
              </a:rPr>
              <a:t>(7), 252-261.</a:t>
            </a:r>
          </a:p>
          <a:p>
            <a:r>
              <a:rPr lang="en-US" sz="2450" baseline="30000" dirty="0" smtClean="0">
                <a:latin typeface="Trebuchet MS" charset="0"/>
                <a:ea typeface="Trebuchet MS" charset="0"/>
                <a:cs typeface="Trebuchet MS" charset="0"/>
              </a:rPr>
              <a:t>[6]</a:t>
            </a:r>
            <a:r>
              <a:rPr lang="en-US" sz="2450" dirty="0" smtClean="0">
                <a:latin typeface="Trebuchet MS" charset="0"/>
                <a:ea typeface="Trebuchet MS" charset="0"/>
                <a:cs typeface="Trebuchet MS" charset="0"/>
              </a:rPr>
              <a:t> </a:t>
            </a:r>
            <a:r>
              <a:rPr lang="en-US" sz="2450" dirty="0" err="1">
                <a:latin typeface="Trebuchet MS" charset="0"/>
                <a:ea typeface="Trebuchet MS" charset="0"/>
                <a:cs typeface="Trebuchet MS" charset="0"/>
              </a:rPr>
              <a:t>Conforti</a:t>
            </a:r>
            <a:r>
              <a:rPr lang="en-US" sz="2450" dirty="0">
                <a:latin typeface="Trebuchet MS" charset="0"/>
                <a:ea typeface="Trebuchet MS" charset="0"/>
                <a:cs typeface="Trebuchet MS" charset="0"/>
              </a:rPr>
              <a:t>, P. A. (</a:t>
            </a:r>
            <a:r>
              <a:rPr lang="en-US" sz="2450" dirty="0" smtClean="0">
                <a:latin typeface="Trebuchet MS" charset="0"/>
                <a:ea typeface="Trebuchet MS" charset="0"/>
                <a:cs typeface="Trebuchet MS" charset="0"/>
              </a:rPr>
              <a:t>2013). </a:t>
            </a:r>
            <a:r>
              <a:rPr lang="en-US" sz="2450" dirty="0">
                <a:latin typeface="Trebuchet MS" charset="0"/>
                <a:ea typeface="Trebuchet MS" charset="0"/>
                <a:cs typeface="Trebuchet MS" charset="0"/>
              </a:rPr>
              <a:t>What is College and Career Readiness? A Summary of State Definitions. </a:t>
            </a:r>
            <a:r>
              <a:rPr lang="en-US" sz="2450" i="1" dirty="0" smtClean="0">
                <a:latin typeface="Trebuchet MS" charset="0"/>
                <a:ea typeface="Trebuchet MS" charset="0"/>
                <a:cs typeface="Trebuchet MS" charset="0"/>
              </a:rPr>
              <a:t>Pearson Bulletin, 22</a:t>
            </a:r>
            <a:r>
              <a:rPr lang="en-US" sz="2450" dirty="0" smtClean="0">
                <a:latin typeface="Trebuchet MS" charset="0"/>
                <a:ea typeface="Trebuchet MS" charset="0"/>
                <a:cs typeface="Trebuchet MS" charset="0"/>
              </a:rPr>
              <a:t>, 1-5.</a:t>
            </a:r>
            <a:endParaRPr lang="en-US" sz="2450" baseline="30000" dirty="0" smtClean="0">
              <a:latin typeface="Trebuchet MS" charset="0"/>
              <a:ea typeface="Trebuchet MS" charset="0"/>
              <a:cs typeface="Trebuchet MS" charset="0"/>
            </a:endParaRPr>
          </a:p>
          <a:p>
            <a:r>
              <a:rPr lang="en-US" sz="2450" baseline="30000" dirty="0" smtClean="0">
                <a:latin typeface="Trebuchet MS" charset="0"/>
                <a:ea typeface="Trebuchet MS" charset="0"/>
                <a:cs typeface="Trebuchet MS" charset="0"/>
              </a:rPr>
              <a:t>[7] </a:t>
            </a:r>
            <a:r>
              <a:rPr lang="en-US" sz="2450" dirty="0">
                <a:latin typeface="Trebuchet MS" charset="0"/>
                <a:ea typeface="Trebuchet MS" charset="0"/>
                <a:cs typeface="Trebuchet MS" charset="0"/>
              </a:rPr>
              <a:t>Bragg, D. D., &amp; Taylor, J. L. (2014). Toward College and Career Readiness: How Different Models Produce Similar Short-Term Outcomes. </a:t>
            </a:r>
            <a:r>
              <a:rPr lang="en-US" sz="2450" i="1" dirty="0">
                <a:latin typeface="Trebuchet MS" charset="0"/>
                <a:ea typeface="Trebuchet MS" charset="0"/>
                <a:cs typeface="Trebuchet MS" charset="0"/>
              </a:rPr>
              <a:t>American Behavioral Scientist, 58</a:t>
            </a:r>
            <a:r>
              <a:rPr lang="en-US" sz="2450" dirty="0">
                <a:latin typeface="Trebuchet MS" charset="0"/>
                <a:ea typeface="Trebuchet MS" charset="0"/>
                <a:cs typeface="Trebuchet MS" charset="0"/>
              </a:rPr>
              <a:t>(8), 994-1017. </a:t>
            </a:r>
            <a:r>
              <a:rPr lang="en-US" sz="2450" dirty="0" smtClean="0">
                <a:latin typeface="Trebuchet MS" charset="0"/>
                <a:ea typeface="Trebuchet MS" charset="0"/>
                <a:cs typeface="Trebuchet MS" charset="0"/>
              </a:rPr>
              <a:t>doi:10.1177/0002764213515231</a:t>
            </a:r>
            <a:endParaRPr lang="en-US" sz="2450" baseline="30000" dirty="0" smtClean="0">
              <a:latin typeface="Trebuchet MS" charset="0"/>
              <a:ea typeface="Trebuchet MS" charset="0"/>
              <a:cs typeface="Trebuchet MS" charset="0"/>
            </a:endParaRPr>
          </a:p>
        </p:txBody>
      </p:sp>
      <p:sp>
        <p:nvSpPr>
          <p:cNvPr id="84" name="TextBox 83"/>
          <p:cNvSpPr txBox="1"/>
          <p:nvPr/>
        </p:nvSpPr>
        <p:spPr>
          <a:xfrm>
            <a:off x="20626501" y="7627401"/>
            <a:ext cx="13035794" cy="7017306"/>
          </a:xfrm>
          <a:prstGeom prst="rect">
            <a:avLst/>
          </a:prstGeom>
          <a:noFill/>
        </p:spPr>
        <p:txBody>
          <a:bodyPr wrap="square" rtlCol="0">
            <a:spAutoFit/>
          </a:bodyPr>
          <a:lstStyle/>
          <a:p>
            <a:r>
              <a:rPr lang="en-US" sz="3000" b="1" dirty="0" smtClean="0">
                <a:solidFill>
                  <a:srgbClr val="881D3F"/>
                </a:solidFill>
                <a:latin typeface="Trebuchet MS" charset="0"/>
                <a:ea typeface="Trebuchet MS" charset="0"/>
                <a:cs typeface="Trebuchet MS" charset="0"/>
              </a:rPr>
              <a:t>Defining Career and College Readiness</a:t>
            </a:r>
          </a:p>
          <a:p>
            <a:pPr marL="457200" indent="-457200" algn="just">
              <a:buFont typeface="Arial" charset="0"/>
              <a:buChar char="•"/>
            </a:pPr>
            <a:r>
              <a:rPr lang="en-US" sz="3000" dirty="0" smtClean="0">
                <a:latin typeface="Trebuchet MS" charset="0"/>
                <a:ea typeface="Trebuchet MS" charset="0"/>
                <a:cs typeface="Trebuchet MS" charset="0"/>
              </a:rPr>
              <a:t>According </a:t>
            </a:r>
            <a:r>
              <a:rPr lang="en-US" sz="3000" dirty="0" smtClean="0">
                <a:solidFill>
                  <a:srgbClr val="000000"/>
                </a:solidFill>
                <a:latin typeface="Trebuchet MS" charset="0"/>
                <a:ea typeface="Trebuchet MS" charset="0"/>
                <a:cs typeface="Trebuchet MS" charset="0"/>
              </a:rPr>
              <a:t>to ACT, only </a:t>
            </a:r>
            <a:r>
              <a:rPr lang="en-US" sz="3000" dirty="0" smtClean="0">
                <a:latin typeface="Trebuchet MS" charset="0"/>
                <a:ea typeface="Trebuchet MS" charset="0"/>
                <a:cs typeface="Trebuchet MS" charset="0"/>
              </a:rPr>
              <a:t>42% of the 2009 graduating </a:t>
            </a:r>
            <a:r>
              <a:rPr lang="en-US" sz="3000" dirty="0">
                <a:latin typeface="Trebuchet MS" charset="0"/>
                <a:ea typeface="Trebuchet MS" charset="0"/>
                <a:cs typeface="Trebuchet MS" charset="0"/>
              </a:rPr>
              <a:t>class nation-wide </a:t>
            </a:r>
            <a:r>
              <a:rPr lang="en-US" sz="3000" dirty="0" smtClean="0">
                <a:latin typeface="Trebuchet MS" charset="0"/>
                <a:ea typeface="Trebuchet MS" charset="0"/>
                <a:cs typeface="Trebuchet MS" charset="0"/>
              </a:rPr>
              <a:t>is ready for a college Algebra course, 67% for an English course, and 53% for a Social Sciences/Reading course.</a:t>
            </a:r>
            <a:r>
              <a:rPr lang="en-US" sz="3000" baseline="30000" dirty="0" smtClean="0">
                <a:latin typeface="Trebuchet MS" charset="0"/>
                <a:ea typeface="Trebuchet MS" charset="0"/>
                <a:cs typeface="Trebuchet MS" charset="0"/>
              </a:rPr>
              <a:t>[3]</a:t>
            </a:r>
            <a:endParaRPr lang="en-US" sz="3000" dirty="0" smtClean="0">
              <a:latin typeface="Trebuchet MS" charset="0"/>
              <a:ea typeface="Trebuchet MS" charset="0"/>
              <a:cs typeface="Trebuchet MS" charset="0"/>
            </a:endParaRPr>
          </a:p>
          <a:p>
            <a:pPr marL="457200" indent="-457200" algn="just">
              <a:buFont typeface="Arial" charset="0"/>
              <a:buChar char="•"/>
            </a:pPr>
            <a:r>
              <a:rPr lang="en-US" sz="3000" dirty="0" smtClean="0">
                <a:latin typeface="Trebuchet MS" charset="0"/>
                <a:ea typeface="Trebuchet MS" charset="0"/>
                <a:cs typeface="Trebuchet MS" charset="0"/>
              </a:rPr>
              <a:t>Additionally, studies have shown that high school graduates, college instructors, and employers all agree that high schools are not preparing their graduates for the next portion of their  careers.</a:t>
            </a:r>
            <a:r>
              <a:rPr lang="en-US" sz="3000" baseline="30000" dirty="0" smtClean="0">
                <a:latin typeface="Trebuchet MS" charset="0"/>
                <a:ea typeface="Trebuchet MS" charset="0"/>
                <a:cs typeface="Trebuchet MS" charset="0"/>
              </a:rPr>
              <a:t>[4]</a:t>
            </a:r>
          </a:p>
          <a:p>
            <a:pPr marL="457200" indent="-457200" algn="just">
              <a:buFont typeface="Arial" charset="0"/>
              <a:buChar char="•"/>
            </a:pPr>
            <a:r>
              <a:rPr lang="en-US" sz="3000" dirty="0" smtClean="0">
                <a:latin typeface="Trebuchet MS" charset="0"/>
                <a:ea typeface="Trebuchet MS" charset="0"/>
                <a:cs typeface="Trebuchet MS" charset="0"/>
              </a:rPr>
              <a:t>However, there is no consensus among states on the</a:t>
            </a:r>
            <a:r>
              <a:rPr lang="en-US" sz="3000" i="1" dirty="0">
                <a:latin typeface="Trebuchet MS" charset="0"/>
                <a:ea typeface="Trebuchet MS" charset="0"/>
                <a:cs typeface="Trebuchet MS" charset="0"/>
              </a:rPr>
              <a:t> </a:t>
            </a:r>
            <a:r>
              <a:rPr lang="en-US" sz="3000" i="1" dirty="0" smtClean="0">
                <a:latin typeface="Trebuchet MS" charset="0"/>
                <a:ea typeface="Trebuchet MS" charset="0"/>
                <a:cs typeface="Trebuchet MS" charset="0"/>
              </a:rPr>
              <a:t>definitions</a:t>
            </a:r>
            <a:r>
              <a:rPr lang="en-US" sz="3000" dirty="0" smtClean="0">
                <a:latin typeface="Trebuchet MS" charset="0"/>
                <a:ea typeface="Trebuchet MS" charset="0"/>
                <a:cs typeface="Trebuchet MS" charset="0"/>
              </a:rPr>
              <a:t> of College and Career Ready.</a:t>
            </a:r>
            <a:r>
              <a:rPr lang="en-US" sz="3000" baseline="30000" dirty="0" smtClean="0">
                <a:latin typeface="Trebuchet MS" charset="0"/>
                <a:ea typeface="Trebuchet MS" charset="0"/>
                <a:cs typeface="Trebuchet MS" charset="0"/>
              </a:rPr>
              <a:t>[5]</a:t>
            </a:r>
          </a:p>
          <a:p>
            <a:pPr marL="457200" indent="-457200" algn="just">
              <a:buFont typeface="Arial" charset="0"/>
              <a:buChar char="•"/>
            </a:pPr>
            <a:r>
              <a:rPr lang="en-US" sz="3000" dirty="0" smtClean="0">
                <a:latin typeface="Trebuchet MS" charset="0"/>
                <a:ea typeface="Trebuchet MS" charset="0"/>
                <a:cs typeface="Trebuchet MS" charset="0"/>
              </a:rPr>
              <a:t>While Kentucky is one of 9 states, as of 2012, to publish state-wide criteria,</a:t>
            </a:r>
            <a:r>
              <a:rPr lang="en-US" sz="3000" baseline="30000" dirty="0" smtClean="0">
                <a:latin typeface="Trebuchet MS" charset="0"/>
                <a:ea typeface="Trebuchet MS" charset="0"/>
                <a:cs typeface="Trebuchet MS" charset="0"/>
              </a:rPr>
              <a:t>[6]</a:t>
            </a:r>
            <a:r>
              <a:rPr lang="en-US" sz="3000" dirty="0" smtClean="0">
                <a:latin typeface="Trebuchet MS" charset="0"/>
                <a:ea typeface="Trebuchet MS" charset="0"/>
                <a:cs typeface="Trebuchet MS" charset="0"/>
              </a:rPr>
              <a:t> very few evaluative studies are available, and those that are provide a qualitative, rather than quantitative review of the policies.</a:t>
            </a:r>
            <a:r>
              <a:rPr lang="en-US" sz="3000" baseline="30000" dirty="0" smtClean="0">
                <a:latin typeface="Trebuchet MS" charset="0"/>
                <a:ea typeface="Trebuchet MS" charset="0"/>
                <a:cs typeface="Trebuchet MS" charset="0"/>
              </a:rPr>
              <a:t>[7]</a:t>
            </a:r>
          </a:p>
          <a:p>
            <a:pPr marL="457200" indent="-457200" algn="just">
              <a:buFont typeface="Arial" charset="0"/>
              <a:buChar char="•"/>
            </a:pPr>
            <a:r>
              <a:rPr lang="en-US" sz="3000" dirty="0" smtClean="0">
                <a:latin typeface="Trebuchet MS" charset="0"/>
                <a:ea typeface="Trebuchet MS" charset="0"/>
                <a:cs typeface="Trebuchet MS" charset="0"/>
              </a:rPr>
              <a:t>All students in Kentucky take the ACT in 11</a:t>
            </a:r>
            <a:r>
              <a:rPr lang="en-US" sz="3000" baseline="30000" dirty="0" smtClean="0">
                <a:latin typeface="Trebuchet MS" charset="0"/>
                <a:ea typeface="Trebuchet MS" charset="0"/>
                <a:cs typeface="Trebuchet MS" charset="0"/>
              </a:rPr>
              <a:t>th</a:t>
            </a:r>
            <a:r>
              <a:rPr lang="en-US" sz="3000" dirty="0" smtClean="0">
                <a:latin typeface="Trebuchet MS" charset="0"/>
                <a:ea typeface="Trebuchet MS" charset="0"/>
                <a:cs typeface="Trebuchet MS" charset="0"/>
              </a:rPr>
              <a:t> grade and their score is then used to determine if they will need to be placed in remedial courses should they choose to attend college.</a:t>
            </a:r>
          </a:p>
        </p:txBody>
      </p:sp>
      <p:pic>
        <p:nvPicPr>
          <p:cNvPr id="11" name="Picture 10"/>
          <p:cNvPicPr>
            <a:picLocks/>
          </p:cNvPicPr>
          <p:nvPr/>
        </p:nvPicPr>
        <p:blipFill>
          <a:blip r:embed="rId17">
            <a:extLst>
              <a:ext uri="{28A0092B-C50C-407E-A947-70E740481C1C}">
                <a14:useLocalDpi xmlns:a14="http://schemas.microsoft.com/office/drawing/2010/main" val="0"/>
              </a:ext>
            </a:extLst>
          </a:blip>
          <a:stretch>
            <a:fillRect/>
          </a:stretch>
        </p:blipFill>
        <p:spPr>
          <a:xfrm>
            <a:off x="20255266" y="25151222"/>
            <a:ext cx="14456664" cy="5129784"/>
          </a:xfrm>
          <a:prstGeom prst="rect">
            <a:avLst/>
          </a:prstGeom>
        </p:spPr>
      </p:pic>
      <p:sp>
        <p:nvSpPr>
          <p:cNvPr id="77" name="TextBox 76"/>
          <p:cNvSpPr txBox="1"/>
          <p:nvPr/>
        </p:nvSpPr>
        <p:spPr>
          <a:xfrm rot="16200000">
            <a:off x="18044296" y="27172046"/>
            <a:ext cx="4272323" cy="553998"/>
          </a:xfrm>
          <a:prstGeom prst="rect">
            <a:avLst/>
          </a:prstGeom>
          <a:noFill/>
        </p:spPr>
        <p:txBody>
          <a:bodyPr wrap="none" rtlCol="0">
            <a:spAutoFit/>
          </a:bodyPr>
          <a:lstStyle/>
          <a:p>
            <a:r>
              <a:rPr lang="en-US" sz="3000" b="1" dirty="0" smtClean="0">
                <a:latin typeface="Trebuchet MS" charset="0"/>
                <a:ea typeface="Trebuchet MS" charset="0"/>
                <a:cs typeface="Trebuchet MS" charset="0"/>
              </a:rPr>
              <a:t>Proportion of Students</a:t>
            </a:r>
            <a:endParaRPr lang="en-US" sz="3000" b="1" dirty="0">
              <a:latin typeface="Trebuchet MS" charset="0"/>
              <a:ea typeface="Trebuchet MS" charset="0"/>
              <a:cs typeface="Trebuchet MS" charset="0"/>
            </a:endParaRPr>
          </a:p>
        </p:txBody>
      </p:sp>
      <p:sp>
        <p:nvSpPr>
          <p:cNvPr id="68" name="TextBox 67"/>
          <p:cNvSpPr txBox="1"/>
          <p:nvPr/>
        </p:nvSpPr>
        <p:spPr>
          <a:xfrm>
            <a:off x="20954923" y="29000846"/>
            <a:ext cx="2593980"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Mathematics</a:t>
            </a:r>
            <a:endParaRPr lang="en-US" sz="3200" b="1" dirty="0">
              <a:latin typeface="Trebuchet MS" charset="0"/>
              <a:ea typeface="Trebuchet MS" charset="0"/>
              <a:cs typeface="Trebuchet MS" charset="0"/>
            </a:endParaRPr>
          </a:p>
        </p:txBody>
      </p:sp>
      <p:sp>
        <p:nvSpPr>
          <p:cNvPr id="69" name="TextBox 68"/>
          <p:cNvSpPr txBox="1"/>
          <p:nvPr/>
        </p:nvSpPr>
        <p:spPr>
          <a:xfrm>
            <a:off x="25783775" y="29000846"/>
            <a:ext cx="1531188"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English</a:t>
            </a:r>
            <a:endParaRPr lang="en-US" sz="3200" b="1" dirty="0">
              <a:latin typeface="Trebuchet MS" charset="0"/>
              <a:ea typeface="Trebuchet MS" charset="0"/>
              <a:cs typeface="Trebuchet MS" charset="0"/>
            </a:endParaRPr>
          </a:p>
        </p:txBody>
      </p:sp>
      <p:sp>
        <p:nvSpPr>
          <p:cNvPr id="70" name="TextBox 69"/>
          <p:cNvSpPr txBox="1"/>
          <p:nvPr/>
        </p:nvSpPr>
        <p:spPr>
          <a:xfrm>
            <a:off x="30657266" y="29000846"/>
            <a:ext cx="1697901" cy="584775"/>
          </a:xfrm>
          <a:prstGeom prst="rect">
            <a:avLst/>
          </a:prstGeom>
          <a:noFill/>
        </p:spPr>
        <p:txBody>
          <a:bodyPr wrap="none" rtlCol="0">
            <a:spAutoFit/>
          </a:bodyPr>
          <a:lstStyle/>
          <a:p>
            <a:r>
              <a:rPr lang="en-US" sz="3200" b="1" dirty="0" smtClean="0">
                <a:latin typeface="Trebuchet MS" charset="0"/>
                <a:ea typeface="Trebuchet MS" charset="0"/>
                <a:cs typeface="Trebuchet MS" charset="0"/>
              </a:rPr>
              <a:t>Reading</a:t>
            </a:r>
            <a:endParaRPr lang="en-US" sz="3200" b="1" dirty="0">
              <a:latin typeface="Trebuchet MS" charset="0"/>
              <a:ea typeface="Trebuchet MS" charset="0"/>
              <a:cs typeface="Trebuchet MS" charset="0"/>
            </a:endParaRPr>
          </a:p>
        </p:txBody>
      </p:sp>
      <p:sp>
        <p:nvSpPr>
          <p:cNvPr id="86" name="TextBox 85"/>
          <p:cNvSpPr txBox="1"/>
          <p:nvPr/>
        </p:nvSpPr>
        <p:spPr>
          <a:xfrm>
            <a:off x="11146970" y="2111080"/>
            <a:ext cx="24057429" cy="3170099"/>
          </a:xfrm>
          <a:prstGeom prst="rect">
            <a:avLst/>
          </a:prstGeom>
          <a:noFill/>
        </p:spPr>
        <p:txBody>
          <a:bodyPr wrap="square" rtlCol="0">
            <a:spAutoFit/>
          </a:bodyPr>
          <a:lstStyle/>
          <a:p>
            <a:r>
              <a:rPr lang="en-US" sz="20000" dirty="0">
                <a:latin typeface="Blanch Caps" charset="0"/>
                <a:ea typeface="Blanch Caps" charset="0"/>
                <a:cs typeface="Blanch Caps" charset="0"/>
              </a:rPr>
              <a:t>and College Readiness</a:t>
            </a:r>
          </a:p>
        </p:txBody>
      </p:sp>
      <p:sp>
        <p:nvSpPr>
          <p:cNvPr id="82" name="TextBox 81"/>
          <p:cNvSpPr txBox="1"/>
          <p:nvPr/>
        </p:nvSpPr>
        <p:spPr>
          <a:xfrm>
            <a:off x="1669773" y="4449557"/>
            <a:ext cx="7191511" cy="630942"/>
          </a:xfrm>
          <a:prstGeom prst="rect">
            <a:avLst/>
          </a:prstGeom>
          <a:noFill/>
        </p:spPr>
        <p:txBody>
          <a:bodyPr wrap="square" rtlCol="0">
            <a:spAutoFit/>
          </a:bodyPr>
          <a:lstStyle/>
          <a:p>
            <a:pPr algn="ctr"/>
            <a:r>
              <a:rPr lang="en-US" sz="3500" b="1" dirty="0" smtClean="0">
                <a:solidFill>
                  <a:srgbClr val="5D89B4"/>
                </a:solidFill>
                <a:latin typeface="Raleway" charset="0"/>
                <a:ea typeface="Raleway" charset="0"/>
                <a:cs typeface="Raleway" charset="0"/>
              </a:rPr>
              <a:t>Data Science for the Public Good</a:t>
            </a:r>
            <a:endParaRPr lang="en-US" sz="3500" b="1" dirty="0" smtClean="0">
              <a:solidFill>
                <a:srgbClr val="5D89B4"/>
              </a:solidFill>
              <a:latin typeface="Raleway" charset="0"/>
              <a:ea typeface="Raleway" charset="0"/>
              <a:cs typeface="Raleway" charset="0"/>
            </a:endParaRPr>
          </a:p>
        </p:txBody>
      </p:sp>
    </p:spTree>
    <p:extLst>
      <p:ext uri="{BB962C8B-B14F-4D97-AF65-F5344CB8AC3E}">
        <p14:creationId xmlns:p14="http://schemas.microsoft.com/office/powerpoint/2010/main" val="145200946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1903</TotalTime>
  <Words>942</Words>
  <Application>Microsoft Macintosh PowerPoint</Application>
  <PresentationFormat>Custom</PresentationFormat>
  <Paragraphs>96</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Blanch Caps</vt:lpstr>
      <vt:lpstr>Calibri</vt:lpstr>
      <vt:lpstr>Calibri Light</vt:lpstr>
      <vt:lpstr>Raleway</vt:lpstr>
      <vt:lpstr>Raleway Medium</vt:lpstr>
      <vt:lpstr>Trebuchet MS</vt:lpstr>
      <vt:lpstr>Arial</vt:lpstr>
      <vt:lpstr>Office Theme</vt:lpstr>
      <vt:lpstr>PowerPoint Presentation</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Alex Crookshanks</cp:lastModifiedBy>
  <cp:revision>99</cp:revision>
  <cp:lastPrinted>2016-07-19T13:55:20Z</cp:lastPrinted>
  <dcterms:created xsi:type="dcterms:W3CDTF">2016-07-05T19:56:53Z</dcterms:created>
  <dcterms:modified xsi:type="dcterms:W3CDTF">2016-08-23T15:20:45Z</dcterms:modified>
</cp:coreProperties>
</file>